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notesMasterIdLst>
    <p:notesMasterId r:id="rId40"/>
  </p:notesMasterIdLst>
  <p:sldIdLst>
    <p:sldId id="533" r:id="rId3"/>
    <p:sldId id="534" r:id="rId4"/>
    <p:sldId id="537" r:id="rId5"/>
    <p:sldId id="535" r:id="rId6"/>
    <p:sldId id="532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7" r:id="rId26"/>
    <p:sldId id="568" r:id="rId27"/>
    <p:sldId id="558" r:id="rId28"/>
    <p:sldId id="559" r:id="rId29"/>
    <p:sldId id="560" r:id="rId30"/>
    <p:sldId id="561" r:id="rId31"/>
    <p:sldId id="569" r:id="rId32"/>
    <p:sldId id="562" r:id="rId33"/>
    <p:sldId id="563" r:id="rId34"/>
    <p:sldId id="564" r:id="rId35"/>
    <p:sldId id="567" r:id="rId36"/>
    <p:sldId id="570" r:id="rId37"/>
    <p:sldId id="566" r:id="rId38"/>
    <p:sldId id="56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charset="2"/>
      <a:buChar char="l"/>
      <a:defRPr sz="36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charset="2"/>
      <a:buChar char="l"/>
      <a:defRPr sz="36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charset="2"/>
      <a:buChar char="l"/>
      <a:defRPr sz="36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charset="2"/>
      <a:buChar char="l"/>
      <a:defRPr sz="36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charset="2"/>
      <a:buChar char="l"/>
      <a:defRPr sz="36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2" autoAdjust="0"/>
    <p:restoredTop sz="94660"/>
  </p:normalViewPr>
  <p:slideViewPr>
    <p:cSldViewPr snapToGrid="0">
      <p:cViewPr>
        <p:scale>
          <a:sx n="60" d="100"/>
          <a:sy n="60" d="100"/>
        </p:scale>
        <p:origin x="-4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fld id="{A0C9A7DC-2D07-4622-A6D6-9924C20666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F3E26A-2C14-4583-A8C4-BD305A6436AA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A0DC9-38DB-460A-A5C1-DBCE3ACD2DD4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71463"/>
            <a:ext cx="2051050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3" y="271463"/>
            <a:ext cx="6005512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303338"/>
            <a:ext cx="4021137" cy="4548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303338"/>
            <a:ext cx="4022725" cy="4548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0" y="387350"/>
            <a:ext cx="9134475" cy="6188075"/>
            <a:chOff x="0" y="238"/>
            <a:chExt cx="6271" cy="3810"/>
          </a:xfrm>
        </p:grpSpPr>
        <p:grpSp>
          <p:nvGrpSpPr>
            <p:cNvPr id="236547" name="Group 3"/>
            <p:cNvGrpSpPr>
              <a:grpSpLocks/>
            </p:cNvGrpSpPr>
            <p:nvPr/>
          </p:nvGrpSpPr>
          <p:grpSpPr bwMode="auto">
            <a:xfrm>
              <a:off x="0" y="238"/>
              <a:ext cx="664" cy="281"/>
              <a:chOff x="0" y="238"/>
              <a:chExt cx="664" cy="281"/>
            </a:xfrm>
          </p:grpSpPr>
          <p:sp>
            <p:nvSpPr>
              <p:cNvPr id="236548" name="Freeform 4"/>
              <p:cNvSpPr>
                <a:spLocks/>
              </p:cNvSpPr>
              <p:nvPr/>
            </p:nvSpPr>
            <p:spPr bwMode="auto">
              <a:xfrm>
                <a:off x="0" y="238"/>
                <a:ext cx="220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9" y="0"/>
                  </a:cxn>
                  <a:cxn ang="0">
                    <a:pos x="180" y="280"/>
                  </a:cxn>
                  <a:cxn ang="0">
                    <a:pos x="0" y="280"/>
                  </a:cxn>
                  <a:cxn ang="0">
                    <a:pos x="0" y="0"/>
                  </a:cxn>
                </a:cxnLst>
                <a:rect l="0" t="0" r="r" b="b"/>
                <a:pathLst>
                  <a:path w="220" h="281">
                    <a:moveTo>
                      <a:pt x="0" y="0"/>
                    </a:moveTo>
                    <a:lnTo>
                      <a:pt x="219" y="0"/>
                    </a:lnTo>
                    <a:lnTo>
                      <a:pt x="180" y="280"/>
                    </a:lnTo>
                    <a:lnTo>
                      <a:pt x="0" y="2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49" name="Freeform 5"/>
              <p:cNvSpPr>
                <a:spLocks/>
              </p:cNvSpPr>
              <p:nvPr/>
            </p:nvSpPr>
            <p:spPr bwMode="auto">
              <a:xfrm>
                <a:off x="204" y="238"/>
                <a:ext cx="182" cy="28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280"/>
                  </a:cxn>
                  <a:cxn ang="0">
                    <a:pos x="144" y="280"/>
                  </a:cxn>
                  <a:cxn ang="0">
                    <a:pos x="181" y="0"/>
                  </a:cxn>
                  <a:cxn ang="0">
                    <a:pos x="37" y="0"/>
                  </a:cxn>
                </a:cxnLst>
                <a:rect l="0" t="0" r="r" b="b"/>
                <a:pathLst>
                  <a:path w="182" h="281">
                    <a:moveTo>
                      <a:pt x="37" y="0"/>
                    </a:moveTo>
                    <a:lnTo>
                      <a:pt x="0" y="280"/>
                    </a:lnTo>
                    <a:lnTo>
                      <a:pt x="144" y="280"/>
                    </a:lnTo>
                    <a:lnTo>
                      <a:pt x="181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0" name="Freeform 6"/>
              <p:cNvSpPr>
                <a:spLocks/>
              </p:cNvSpPr>
              <p:nvPr/>
            </p:nvSpPr>
            <p:spPr bwMode="auto">
              <a:xfrm>
                <a:off x="367" y="238"/>
                <a:ext cx="152" cy="28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280"/>
                  </a:cxn>
                  <a:cxn ang="0">
                    <a:pos x="113" y="280"/>
                  </a:cxn>
                  <a:cxn ang="0">
                    <a:pos x="151" y="0"/>
                  </a:cxn>
                  <a:cxn ang="0">
                    <a:pos x="38" y="0"/>
                  </a:cxn>
                </a:cxnLst>
                <a:rect l="0" t="0" r="r" b="b"/>
                <a:pathLst>
                  <a:path w="152" h="281">
                    <a:moveTo>
                      <a:pt x="38" y="0"/>
                    </a:moveTo>
                    <a:lnTo>
                      <a:pt x="0" y="280"/>
                    </a:lnTo>
                    <a:lnTo>
                      <a:pt x="113" y="280"/>
                    </a:lnTo>
                    <a:lnTo>
                      <a:pt x="151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1" name="Freeform 7"/>
              <p:cNvSpPr>
                <a:spLocks/>
              </p:cNvSpPr>
              <p:nvPr/>
            </p:nvSpPr>
            <p:spPr bwMode="auto">
              <a:xfrm>
                <a:off x="498" y="238"/>
                <a:ext cx="112" cy="28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280"/>
                  </a:cxn>
                  <a:cxn ang="0">
                    <a:pos x="74" y="280"/>
                  </a:cxn>
                  <a:cxn ang="0">
                    <a:pos x="111" y="0"/>
                  </a:cxn>
                  <a:cxn ang="0">
                    <a:pos x="37" y="0"/>
                  </a:cxn>
                </a:cxnLst>
                <a:rect l="0" t="0" r="r" b="b"/>
                <a:pathLst>
                  <a:path w="112" h="281">
                    <a:moveTo>
                      <a:pt x="37" y="0"/>
                    </a:moveTo>
                    <a:lnTo>
                      <a:pt x="0" y="280"/>
                    </a:lnTo>
                    <a:lnTo>
                      <a:pt x="74" y="280"/>
                    </a:lnTo>
                    <a:lnTo>
                      <a:pt x="111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2" name="Freeform 8"/>
              <p:cNvSpPr>
                <a:spLocks/>
              </p:cNvSpPr>
              <p:nvPr/>
            </p:nvSpPr>
            <p:spPr bwMode="auto">
              <a:xfrm>
                <a:off x="587" y="238"/>
                <a:ext cx="77" cy="28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280"/>
                  </a:cxn>
                  <a:cxn ang="0">
                    <a:pos x="38" y="280"/>
                  </a:cxn>
                  <a:cxn ang="0">
                    <a:pos x="7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281">
                    <a:moveTo>
                      <a:pt x="36" y="0"/>
                    </a:moveTo>
                    <a:lnTo>
                      <a:pt x="0" y="280"/>
                    </a:lnTo>
                    <a:lnTo>
                      <a:pt x="38" y="280"/>
                    </a:lnTo>
                    <a:lnTo>
                      <a:pt x="76" y="0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553" name="Group 9"/>
            <p:cNvGrpSpPr>
              <a:grpSpLocks/>
            </p:cNvGrpSpPr>
            <p:nvPr/>
          </p:nvGrpSpPr>
          <p:grpSpPr bwMode="auto">
            <a:xfrm>
              <a:off x="575" y="3853"/>
              <a:ext cx="5696" cy="195"/>
              <a:chOff x="575" y="3853"/>
              <a:chExt cx="5696" cy="195"/>
            </a:xfrm>
          </p:grpSpPr>
          <p:sp>
            <p:nvSpPr>
              <p:cNvPr id="236554" name="Freeform 10"/>
              <p:cNvSpPr>
                <a:spLocks/>
              </p:cNvSpPr>
              <p:nvPr/>
            </p:nvSpPr>
            <p:spPr bwMode="auto">
              <a:xfrm>
                <a:off x="575" y="3999"/>
                <a:ext cx="5696" cy="4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695" y="48"/>
                  </a:cxn>
                  <a:cxn ang="0">
                    <a:pos x="5695" y="0"/>
                  </a:cxn>
                  <a:cxn ang="0">
                    <a:pos x="13" y="0"/>
                  </a:cxn>
                  <a:cxn ang="0">
                    <a:pos x="0" y="48"/>
                  </a:cxn>
                </a:cxnLst>
                <a:rect l="0" t="0" r="r" b="b"/>
                <a:pathLst>
                  <a:path w="5696" h="49">
                    <a:moveTo>
                      <a:pt x="0" y="48"/>
                    </a:moveTo>
                    <a:lnTo>
                      <a:pt x="5695" y="48"/>
                    </a:lnTo>
                    <a:lnTo>
                      <a:pt x="5695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5" name="Freeform 11"/>
              <p:cNvSpPr>
                <a:spLocks/>
              </p:cNvSpPr>
              <p:nvPr/>
            </p:nvSpPr>
            <p:spPr bwMode="auto">
              <a:xfrm>
                <a:off x="594" y="3926"/>
                <a:ext cx="5677" cy="4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5676" y="47"/>
                  </a:cxn>
                  <a:cxn ang="0">
                    <a:pos x="5676" y="0"/>
                  </a:cxn>
                  <a:cxn ang="0">
                    <a:pos x="13" y="0"/>
                  </a:cxn>
                  <a:cxn ang="0">
                    <a:pos x="0" y="47"/>
                  </a:cxn>
                </a:cxnLst>
                <a:rect l="0" t="0" r="r" b="b"/>
                <a:pathLst>
                  <a:path w="5677" h="48">
                    <a:moveTo>
                      <a:pt x="0" y="47"/>
                    </a:moveTo>
                    <a:lnTo>
                      <a:pt x="5676" y="47"/>
                    </a:lnTo>
                    <a:lnTo>
                      <a:pt x="5676" y="0"/>
                    </a:lnTo>
                    <a:lnTo>
                      <a:pt x="13" y="0"/>
                    </a:lnTo>
                    <a:lnTo>
                      <a:pt x="0" y="47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6" name="Freeform 12"/>
              <p:cNvSpPr>
                <a:spLocks/>
              </p:cNvSpPr>
              <p:nvPr/>
            </p:nvSpPr>
            <p:spPr bwMode="auto">
              <a:xfrm>
                <a:off x="613" y="3853"/>
                <a:ext cx="5658" cy="5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5657" y="47"/>
                  </a:cxn>
                  <a:cxn ang="0">
                    <a:pos x="5657" y="0"/>
                  </a:cxn>
                  <a:cxn ang="0">
                    <a:pos x="13" y="0"/>
                  </a:cxn>
                  <a:cxn ang="0">
                    <a:pos x="0" y="49"/>
                  </a:cxn>
                </a:cxnLst>
                <a:rect l="0" t="0" r="r" b="b"/>
                <a:pathLst>
                  <a:path w="5658" h="50">
                    <a:moveTo>
                      <a:pt x="0" y="49"/>
                    </a:moveTo>
                    <a:lnTo>
                      <a:pt x="5657" y="47"/>
                    </a:lnTo>
                    <a:lnTo>
                      <a:pt x="5657" y="0"/>
                    </a:lnTo>
                    <a:lnTo>
                      <a:pt x="13" y="0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655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1463"/>
            <a:ext cx="777557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655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303338"/>
            <a:ext cx="8196262" cy="454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»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745" y="232353"/>
            <a:ext cx="8001000" cy="848302"/>
          </a:xfrm>
        </p:spPr>
        <p:txBody>
          <a:bodyPr/>
          <a:lstStyle/>
          <a:p>
            <a:r>
              <a:rPr lang="en-US" dirty="0" smtClean="0"/>
              <a:t>When is Dead Really Dead?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9" y="4398818"/>
            <a:ext cx="8146472" cy="1752600"/>
          </a:xfrm>
        </p:spPr>
        <p:txBody>
          <a:bodyPr/>
          <a:lstStyle/>
          <a:p>
            <a:r>
              <a:rPr lang="en-US" sz="1800" dirty="0" smtClean="0"/>
              <a:t>Mike McEvoy, PhD, REMT-P, RN, CCRN</a:t>
            </a:r>
          </a:p>
          <a:p>
            <a:r>
              <a:rPr lang="en-US" sz="1800" dirty="0" smtClean="0"/>
              <a:t>EMS Coordinator, Saratoga County, NY</a:t>
            </a:r>
          </a:p>
          <a:p>
            <a:r>
              <a:rPr lang="en-US" sz="1800" dirty="0" smtClean="0"/>
              <a:t>EMS Director - NYS Association of Fire Chiefs</a:t>
            </a:r>
          </a:p>
          <a:p>
            <a:r>
              <a:rPr lang="en-US" sz="1800" dirty="0" smtClean="0"/>
              <a:t>Professor  Emeritus - Cardiothoracic Surgery,  Albany Medical College</a:t>
            </a:r>
          </a:p>
          <a:p>
            <a:r>
              <a:rPr lang="en-US" sz="1800" dirty="0" smtClean="0"/>
              <a:t>EMS Editor – Fire Engineering magazine</a:t>
            </a:r>
          </a:p>
          <a:p>
            <a:endParaRPr lang="en-US" dirty="0"/>
          </a:p>
        </p:txBody>
      </p:sp>
      <p:pic>
        <p:nvPicPr>
          <p:cNvPr id="4" name="Picture 4" descr="BlondeParamedics"/>
          <p:cNvPicPr>
            <a:picLocks noChangeAspect="1" noChangeArrowheads="1"/>
          </p:cNvPicPr>
          <p:nvPr/>
        </p:nvPicPr>
        <p:blipFill>
          <a:blip r:embed="rId2" cstate="screen"/>
          <a:srcRect t="3735" r="2520"/>
          <a:stretch>
            <a:fillRect/>
          </a:stretch>
        </p:blipFill>
        <p:spPr>
          <a:xfrm>
            <a:off x="2022764" y="1125009"/>
            <a:ext cx="4861964" cy="32391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 (continued…)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Later that evening, hospital morgue attendant summon resuscitation team</a:t>
            </a:r>
          </a:p>
          <a:p>
            <a:pPr lvl="1"/>
            <a:r>
              <a:rPr lang="en-US" sz="2400" dirty="0" smtClean="0"/>
              <a:t>Supposedly deceased patient moaning for help</a:t>
            </a:r>
          </a:p>
          <a:p>
            <a:r>
              <a:rPr lang="en-US" sz="3200" dirty="0" smtClean="0"/>
              <a:t>Patient admitted to ICU</a:t>
            </a:r>
          </a:p>
          <a:p>
            <a:pPr lvl="1"/>
            <a:r>
              <a:rPr lang="en-US" sz="2400" dirty="0" smtClean="0"/>
              <a:t>Massive </a:t>
            </a:r>
            <a:r>
              <a:rPr lang="en-US" sz="2400" i="1" dirty="0" smtClean="0">
                <a:solidFill>
                  <a:srgbClr val="FFFF00"/>
                </a:solidFill>
              </a:rPr>
              <a:t>Streptococcus </a:t>
            </a:r>
            <a:r>
              <a:rPr lang="en-US" sz="2400" i="1" dirty="0" err="1" smtClean="0">
                <a:solidFill>
                  <a:srgbClr val="FFFF00"/>
                </a:solidFill>
              </a:rPr>
              <a:t>pyrogenes</a:t>
            </a:r>
            <a:r>
              <a:rPr lang="en-US" sz="2400" dirty="0" smtClean="0"/>
              <a:t> (“flesh eating”) bacterial skin infection</a:t>
            </a:r>
          </a:p>
          <a:p>
            <a:r>
              <a:rPr lang="en-US" sz="3200" dirty="0" smtClean="0"/>
              <a:t>Dies 3 days later</a:t>
            </a:r>
          </a:p>
          <a:p>
            <a:r>
              <a:rPr lang="en-US" sz="3200" dirty="0" smtClean="0"/>
              <a:t>CNN, national news media prominently carry the 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Events?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6250" r="34688" b="7500"/>
          <a:stretch>
            <a:fillRect/>
          </a:stretch>
        </p:blipFill>
        <p:spPr bwMode="auto">
          <a:xfrm>
            <a:off x="986871" y="1064112"/>
            <a:ext cx="7064130" cy="553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8" t="40000" r="35625" b="7500"/>
          <a:stretch>
            <a:fillRect/>
          </a:stretch>
        </p:blipFill>
        <p:spPr bwMode="auto">
          <a:xfrm>
            <a:off x="230835" y="987346"/>
            <a:ext cx="8665515" cy="53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5000" t="26250" r="3750" b="11250"/>
          <a:stretch>
            <a:fillRect/>
          </a:stretch>
        </p:blipFill>
        <p:spPr bwMode="auto">
          <a:xfrm>
            <a:off x="228600" y="1047750"/>
            <a:ext cx="8553450" cy="493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13125" t="26250" r="35625" b="27500"/>
          <a:stretch>
            <a:fillRect/>
          </a:stretch>
        </p:blipFill>
        <p:spPr bwMode="auto">
          <a:xfrm>
            <a:off x="1108383" y="1558289"/>
            <a:ext cx="7831633" cy="52997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1875" t="28750" r="35625" b="16250"/>
          <a:stretch>
            <a:fillRect/>
          </a:stretch>
        </p:blipFill>
        <p:spPr bwMode="auto">
          <a:xfrm>
            <a:off x="373329" y="1029685"/>
            <a:ext cx="8831913" cy="582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3363"/>
            <a:ext cx="7775575" cy="825500"/>
          </a:xfrm>
        </p:spPr>
        <p:txBody>
          <a:bodyPr/>
          <a:lstStyle/>
          <a:p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82" y="1114153"/>
            <a:ext cx="8196262" cy="3662800"/>
          </a:xfrm>
        </p:spPr>
        <p:txBody>
          <a:bodyPr/>
          <a:lstStyle/>
          <a:p>
            <a:r>
              <a:rPr lang="en-US" dirty="0" smtClean="0"/>
              <a:t>2.4 million Americans die annually</a:t>
            </a:r>
          </a:p>
          <a:p>
            <a:pPr lvl="1"/>
            <a:r>
              <a:rPr lang="en-US" dirty="0" smtClean="0"/>
              <a:t>Most deaths are in hospitals (61%)</a:t>
            </a:r>
          </a:p>
          <a:p>
            <a:pPr lvl="1"/>
            <a:r>
              <a:rPr lang="en-US" dirty="0" smtClean="0"/>
              <a:t>Or nursing homes (17%)</a:t>
            </a:r>
          </a:p>
          <a:p>
            <a:r>
              <a:rPr lang="en-US" dirty="0" smtClean="0"/>
              <a:t>Smallest  # die in community (22%)</a:t>
            </a:r>
          </a:p>
          <a:p>
            <a:r>
              <a:rPr lang="en-US" dirty="0" smtClean="0"/>
              <a:t>Why does EMS lead news stories on mistaken pronouncements?</a:t>
            </a:r>
            <a:endParaRPr lang="en-US" dirty="0"/>
          </a:p>
        </p:txBody>
      </p:sp>
      <p:pic>
        <p:nvPicPr>
          <p:cNvPr id="4" name="Picture 3" descr="024c.jpg"/>
          <p:cNvPicPr>
            <a:picLocks noChangeAspect="1"/>
          </p:cNvPicPr>
          <p:nvPr/>
        </p:nvPicPr>
        <p:blipFill>
          <a:blip r:embed="rId2" cstate="print"/>
          <a:srcRect t="25116" b="14651"/>
          <a:stretch>
            <a:fillRect/>
          </a:stretch>
        </p:blipFill>
        <p:spPr>
          <a:xfrm>
            <a:off x="4683015" y="4641463"/>
            <a:ext cx="4460985" cy="22165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4" y="1303338"/>
            <a:ext cx="8592207" cy="2196607"/>
          </a:xfrm>
        </p:spPr>
        <p:txBody>
          <a:bodyPr/>
          <a:lstStyle/>
          <a:p>
            <a:r>
              <a:rPr lang="en-US" dirty="0" smtClean="0"/>
              <a:t>Physicians are taught &amp; practice death pronouncement</a:t>
            </a:r>
          </a:p>
          <a:p>
            <a:r>
              <a:rPr lang="en-US" dirty="0" smtClean="0"/>
              <a:t>EMS is not</a:t>
            </a:r>
            <a:endParaRPr lang="en-US" dirty="0"/>
          </a:p>
        </p:txBody>
      </p:sp>
      <p:grpSp>
        <p:nvGrpSpPr>
          <p:cNvPr id="528386" name="Group 2"/>
          <p:cNvGrpSpPr>
            <a:grpSpLocks/>
          </p:cNvGrpSpPr>
          <p:nvPr/>
        </p:nvGrpSpPr>
        <p:grpSpPr bwMode="auto">
          <a:xfrm>
            <a:off x="2723713" y="2380593"/>
            <a:ext cx="6420287" cy="4729655"/>
            <a:chOff x="1248" y="1488"/>
            <a:chExt cx="3559" cy="2715"/>
          </a:xfrm>
        </p:grpSpPr>
        <p:grpSp>
          <p:nvGrpSpPr>
            <p:cNvPr id="528387" name="Group 3"/>
            <p:cNvGrpSpPr>
              <a:grpSpLocks/>
            </p:cNvGrpSpPr>
            <p:nvPr/>
          </p:nvGrpSpPr>
          <p:grpSpPr bwMode="auto">
            <a:xfrm>
              <a:off x="1248" y="1488"/>
              <a:ext cx="3552" cy="2715"/>
              <a:chOff x="1786" y="1776"/>
              <a:chExt cx="2822" cy="2273"/>
            </a:xfrm>
          </p:grpSpPr>
          <p:sp>
            <p:nvSpPr>
              <p:cNvPr id="528388" name="Freeform 4"/>
              <p:cNvSpPr>
                <a:spLocks/>
              </p:cNvSpPr>
              <p:nvPr/>
            </p:nvSpPr>
            <p:spPr bwMode="auto">
              <a:xfrm>
                <a:off x="2384" y="1933"/>
                <a:ext cx="914" cy="854"/>
              </a:xfrm>
              <a:custGeom>
                <a:avLst/>
                <a:gdLst/>
                <a:ahLst/>
                <a:cxnLst>
                  <a:cxn ang="0">
                    <a:pos x="345" y="24"/>
                  </a:cxn>
                  <a:cxn ang="0">
                    <a:pos x="542" y="2"/>
                  </a:cxn>
                  <a:cxn ang="0">
                    <a:pos x="598" y="7"/>
                  </a:cxn>
                  <a:cxn ang="0">
                    <a:pos x="676" y="17"/>
                  </a:cxn>
                  <a:cxn ang="0">
                    <a:pos x="742" y="30"/>
                  </a:cxn>
                  <a:cxn ang="0">
                    <a:pos x="773" y="46"/>
                  </a:cxn>
                  <a:cxn ang="0">
                    <a:pos x="821" y="75"/>
                  </a:cxn>
                  <a:cxn ang="0">
                    <a:pos x="875" y="123"/>
                  </a:cxn>
                  <a:cxn ang="0">
                    <a:pos x="909" y="190"/>
                  </a:cxn>
                  <a:cxn ang="0">
                    <a:pos x="912" y="235"/>
                  </a:cxn>
                  <a:cxn ang="0">
                    <a:pos x="914" y="268"/>
                  </a:cxn>
                  <a:cxn ang="0">
                    <a:pos x="908" y="315"/>
                  </a:cxn>
                  <a:cxn ang="0">
                    <a:pos x="894" y="360"/>
                  </a:cxn>
                  <a:cxn ang="0">
                    <a:pos x="772" y="347"/>
                  </a:cxn>
                  <a:cxn ang="0">
                    <a:pos x="725" y="524"/>
                  </a:cxn>
                  <a:cxn ang="0">
                    <a:pos x="744" y="545"/>
                  </a:cxn>
                  <a:cxn ang="0">
                    <a:pos x="765" y="578"/>
                  </a:cxn>
                  <a:cxn ang="0">
                    <a:pos x="779" y="615"/>
                  </a:cxn>
                  <a:cxn ang="0">
                    <a:pos x="779" y="635"/>
                  </a:cxn>
                  <a:cxn ang="0">
                    <a:pos x="775" y="659"/>
                  </a:cxn>
                  <a:cxn ang="0">
                    <a:pos x="756" y="694"/>
                  </a:cxn>
                  <a:cxn ang="0">
                    <a:pos x="718" y="732"/>
                  </a:cxn>
                  <a:cxn ang="0">
                    <a:pos x="574" y="817"/>
                  </a:cxn>
                  <a:cxn ang="0">
                    <a:pos x="296" y="764"/>
                  </a:cxn>
                  <a:cxn ang="0">
                    <a:pos x="130" y="693"/>
                  </a:cxn>
                  <a:cxn ang="0">
                    <a:pos x="110" y="684"/>
                  </a:cxn>
                  <a:cxn ang="0">
                    <a:pos x="71" y="659"/>
                  </a:cxn>
                  <a:cxn ang="0">
                    <a:pos x="37" y="619"/>
                  </a:cxn>
                  <a:cxn ang="0">
                    <a:pos x="37" y="565"/>
                  </a:cxn>
                  <a:cxn ang="0">
                    <a:pos x="0" y="511"/>
                  </a:cxn>
                  <a:cxn ang="0">
                    <a:pos x="3" y="350"/>
                  </a:cxn>
                  <a:cxn ang="0">
                    <a:pos x="32" y="191"/>
                  </a:cxn>
                </a:cxnLst>
                <a:rect l="0" t="0" r="r" b="b"/>
                <a:pathLst>
                  <a:path w="914" h="854">
                    <a:moveTo>
                      <a:pt x="66" y="164"/>
                    </a:moveTo>
                    <a:lnTo>
                      <a:pt x="345" y="24"/>
                    </a:lnTo>
                    <a:lnTo>
                      <a:pt x="534" y="0"/>
                    </a:lnTo>
                    <a:lnTo>
                      <a:pt x="542" y="2"/>
                    </a:lnTo>
                    <a:lnTo>
                      <a:pt x="565" y="3"/>
                    </a:lnTo>
                    <a:lnTo>
                      <a:pt x="598" y="7"/>
                    </a:lnTo>
                    <a:lnTo>
                      <a:pt x="636" y="12"/>
                    </a:lnTo>
                    <a:lnTo>
                      <a:pt x="676" y="17"/>
                    </a:lnTo>
                    <a:lnTo>
                      <a:pt x="712" y="24"/>
                    </a:lnTo>
                    <a:lnTo>
                      <a:pt x="742" y="30"/>
                    </a:lnTo>
                    <a:lnTo>
                      <a:pt x="759" y="37"/>
                    </a:lnTo>
                    <a:lnTo>
                      <a:pt x="773" y="46"/>
                    </a:lnTo>
                    <a:lnTo>
                      <a:pt x="796" y="58"/>
                    </a:lnTo>
                    <a:lnTo>
                      <a:pt x="821" y="75"/>
                    </a:lnTo>
                    <a:lnTo>
                      <a:pt x="850" y="98"/>
                    </a:lnTo>
                    <a:lnTo>
                      <a:pt x="875" y="123"/>
                    </a:lnTo>
                    <a:lnTo>
                      <a:pt x="897" y="155"/>
                    </a:lnTo>
                    <a:lnTo>
                      <a:pt x="909" y="190"/>
                    </a:lnTo>
                    <a:lnTo>
                      <a:pt x="912" y="230"/>
                    </a:lnTo>
                    <a:lnTo>
                      <a:pt x="912" y="235"/>
                    </a:lnTo>
                    <a:lnTo>
                      <a:pt x="914" y="248"/>
                    </a:lnTo>
                    <a:lnTo>
                      <a:pt x="914" y="268"/>
                    </a:lnTo>
                    <a:lnTo>
                      <a:pt x="912" y="291"/>
                    </a:lnTo>
                    <a:lnTo>
                      <a:pt x="908" y="315"/>
                    </a:lnTo>
                    <a:lnTo>
                      <a:pt x="902" y="339"/>
                    </a:lnTo>
                    <a:lnTo>
                      <a:pt x="894" y="360"/>
                    </a:lnTo>
                    <a:lnTo>
                      <a:pt x="880" y="374"/>
                    </a:lnTo>
                    <a:lnTo>
                      <a:pt x="772" y="347"/>
                    </a:lnTo>
                    <a:lnTo>
                      <a:pt x="722" y="521"/>
                    </a:lnTo>
                    <a:lnTo>
                      <a:pt x="725" y="524"/>
                    </a:lnTo>
                    <a:lnTo>
                      <a:pt x="732" y="533"/>
                    </a:lnTo>
                    <a:lnTo>
                      <a:pt x="744" y="545"/>
                    </a:lnTo>
                    <a:lnTo>
                      <a:pt x="755" y="560"/>
                    </a:lnTo>
                    <a:lnTo>
                      <a:pt x="765" y="578"/>
                    </a:lnTo>
                    <a:lnTo>
                      <a:pt x="775" y="596"/>
                    </a:lnTo>
                    <a:lnTo>
                      <a:pt x="779" y="615"/>
                    </a:lnTo>
                    <a:lnTo>
                      <a:pt x="779" y="632"/>
                    </a:lnTo>
                    <a:lnTo>
                      <a:pt x="779" y="635"/>
                    </a:lnTo>
                    <a:lnTo>
                      <a:pt x="778" y="645"/>
                    </a:lnTo>
                    <a:lnTo>
                      <a:pt x="775" y="659"/>
                    </a:lnTo>
                    <a:lnTo>
                      <a:pt x="768" y="676"/>
                    </a:lnTo>
                    <a:lnTo>
                      <a:pt x="756" y="694"/>
                    </a:lnTo>
                    <a:lnTo>
                      <a:pt x="741" y="714"/>
                    </a:lnTo>
                    <a:lnTo>
                      <a:pt x="718" y="732"/>
                    </a:lnTo>
                    <a:lnTo>
                      <a:pt x="688" y="749"/>
                    </a:lnTo>
                    <a:lnTo>
                      <a:pt x="574" y="817"/>
                    </a:lnTo>
                    <a:lnTo>
                      <a:pt x="517" y="854"/>
                    </a:lnTo>
                    <a:lnTo>
                      <a:pt x="296" y="764"/>
                    </a:lnTo>
                    <a:lnTo>
                      <a:pt x="154" y="673"/>
                    </a:lnTo>
                    <a:lnTo>
                      <a:pt x="130" y="693"/>
                    </a:lnTo>
                    <a:lnTo>
                      <a:pt x="124" y="690"/>
                    </a:lnTo>
                    <a:lnTo>
                      <a:pt x="110" y="684"/>
                    </a:lnTo>
                    <a:lnTo>
                      <a:pt x="92" y="674"/>
                    </a:lnTo>
                    <a:lnTo>
                      <a:pt x="71" y="659"/>
                    </a:lnTo>
                    <a:lnTo>
                      <a:pt x="51" y="642"/>
                    </a:lnTo>
                    <a:lnTo>
                      <a:pt x="37" y="619"/>
                    </a:lnTo>
                    <a:lnTo>
                      <a:pt x="31" y="594"/>
                    </a:lnTo>
                    <a:lnTo>
                      <a:pt x="37" y="565"/>
                    </a:lnTo>
                    <a:lnTo>
                      <a:pt x="32" y="541"/>
                    </a:lnTo>
                    <a:lnTo>
                      <a:pt x="0" y="511"/>
                    </a:lnTo>
                    <a:lnTo>
                      <a:pt x="59" y="326"/>
                    </a:lnTo>
                    <a:lnTo>
                      <a:pt x="3" y="350"/>
                    </a:lnTo>
                    <a:lnTo>
                      <a:pt x="54" y="240"/>
                    </a:lnTo>
                    <a:lnTo>
                      <a:pt x="32" y="191"/>
                    </a:lnTo>
                    <a:lnTo>
                      <a:pt x="66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89" name="Freeform 5"/>
              <p:cNvSpPr>
                <a:spLocks/>
              </p:cNvSpPr>
              <p:nvPr/>
            </p:nvSpPr>
            <p:spPr bwMode="auto">
              <a:xfrm>
                <a:off x="3205" y="2529"/>
                <a:ext cx="129" cy="9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8"/>
                  </a:cxn>
                  <a:cxn ang="0">
                    <a:pos x="84" y="5"/>
                  </a:cxn>
                  <a:cxn ang="0">
                    <a:pos x="121" y="9"/>
                  </a:cxn>
                  <a:cxn ang="0">
                    <a:pos x="129" y="289"/>
                  </a:cxn>
                  <a:cxn ang="0">
                    <a:pos x="122" y="745"/>
                  </a:cxn>
                  <a:cxn ang="0">
                    <a:pos x="107" y="993"/>
                  </a:cxn>
                  <a:cxn ang="0">
                    <a:pos x="42" y="799"/>
                  </a:cxn>
                  <a:cxn ang="0">
                    <a:pos x="13" y="597"/>
                  </a:cxn>
                  <a:cxn ang="0">
                    <a:pos x="15" y="396"/>
                  </a:cxn>
                  <a:cxn ang="0">
                    <a:pos x="2" y="136"/>
                  </a:cxn>
                  <a:cxn ang="0">
                    <a:pos x="0" y="0"/>
                  </a:cxn>
                </a:cxnLst>
                <a:rect l="0" t="0" r="r" b="b"/>
                <a:pathLst>
                  <a:path w="129" h="993">
                    <a:moveTo>
                      <a:pt x="0" y="0"/>
                    </a:moveTo>
                    <a:lnTo>
                      <a:pt x="36" y="8"/>
                    </a:lnTo>
                    <a:lnTo>
                      <a:pt x="84" y="5"/>
                    </a:lnTo>
                    <a:lnTo>
                      <a:pt x="121" y="9"/>
                    </a:lnTo>
                    <a:lnTo>
                      <a:pt x="129" y="289"/>
                    </a:lnTo>
                    <a:lnTo>
                      <a:pt x="122" y="745"/>
                    </a:lnTo>
                    <a:lnTo>
                      <a:pt x="107" y="993"/>
                    </a:lnTo>
                    <a:lnTo>
                      <a:pt x="42" y="799"/>
                    </a:lnTo>
                    <a:lnTo>
                      <a:pt x="13" y="597"/>
                    </a:lnTo>
                    <a:lnTo>
                      <a:pt x="15" y="396"/>
                    </a:lnTo>
                    <a:lnTo>
                      <a:pt x="2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0" name="Freeform 6"/>
              <p:cNvSpPr>
                <a:spLocks/>
              </p:cNvSpPr>
              <p:nvPr/>
            </p:nvSpPr>
            <p:spPr bwMode="auto">
              <a:xfrm>
                <a:off x="2272" y="2592"/>
                <a:ext cx="188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10"/>
                  </a:cxn>
                  <a:cxn ang="0">
                    <a:pos x="65" y="55"/>
                  </a:cxn>
                  <a:cxn ang="0">
                    <a:pos x="86" y="58"/>
                  </a:cxn>
                  <a:cxn ang="0">
                    <a:pos x="115" y="102"/>
                  </a:cxn>
                  <a:cxn ang="0">
                    <a:pos x="144" y="154"/>
                  </a:cxn>
                  <a:cxn ang="0">
                    <a:pos x="188" y="248"/>
                  </a:cxn>
                  <a:cxn ang="0">
                    <a:pos x="166" y="260"/>
                  </a:cxn>
                  <a:cxn ang="0">
                    <a:pos x="188" y="313"/>
                  </a:cxn>
                  <a:cxn ang="0">
                    <a:pos x="187" y="318"/>
                  </a:cxn>
                  <a:cxn ang="0">
                    <a:pos x="185" y="331"/>
                  </a:cxn>
                  <a:cxn ang="0">
                    <a:pos x="181" y="343"/>
                  </a:cxn>
                  <a:cxn ang="0">
                    <a:pos x="177" y="347"/>
                  </a:cxn>
                  <a:cxn ang="0">
                    <a:pos x="173" y="343"/>
                  </a:cxn>
                  <a:cxn ang="0">
                    <a:pos x="163" y="333"/>
                  </a:cxn>
                  <a:cxn ang="0">
                    <a:pos x="150" y="318"/>
                  </a:cxn>
                  <a:cxn ang="0">
                    <a:pos x="137" y="301"/>
                  </a:cxn>
                  <a:cxn ang="0">
                    <a:pos x="125" y="286"/>
                  </a:cxn>
                  <a:cxn ang="0">
                    <a:pos x="113" y="272"/>
                  </a:cxn>
                  <a:cxn ang="0">
                    <a:pos x="105" y="262"/>
                  </a:cxn>
                  <a:cxn ang="0">
                    <a:pos x="102" y="258"/>
                  </a:cxn>
                  <a:cxn ang="0">
                    <a:pos x="11" y="81"/>
                  </a:cxn>
                  <a:cxn ang="0">
                    <a:pos x="0" y="0"/>
                  </a:cxn>
                </a:cxnLst>
                <a:rect l="0" t="0" r="r" b="b"/>
                <a:pathLst>
                  <a:path w="188" h="347">
                    <a:moveTo>
                      <a:pt x="0" y="0"/>
                    </a:moveTo>
                    <a:lnTo>
                      <a:pt x="41" y="10"/>
                    </a:lnTo>
                    <a:lnTo>
                      <a:pt x="65" y="55"/>
                    </a:lnTo>
                    <a:lnTo>
                      <a:pt x="86" y="58"/>
                    </a:lnTo>
                    <a:lnTo>
                      <a:pt x="115" y="102"/>
                    </a:lnTo>
                    <a:lnTo>
                      <a:pt x="144" y="154"/>
                    </a:lnTo>
                    <a:lnTo>
                      <a:pt x="188" y="248"/>
                    </a:lnTo>
                    <a:lnTo>
                      <a:pt x="166" y="260"/>
                    </a:lnTo>
                    <a:lnTo>
                      <a:pt x="188" y="313"/>
                    </a:lnTo>
                    <a:lnTo>
                      <a:pt x="187" y="318"/>
                    </a:lnTo>
                    <a:lnTo>
                      <a:pt x="185" y="331"/>
                    </a:lnTo>
                    <a:lnTo>
                      <a:pt x="181" y="343"/>
                    </a:lnTo>
                    <a:lnTo>
                      <a:pt x="177" y="347"/>
                    </a:lnTo>
                    <a:lnTo>
                      <a:pt x="173" y="343"/>
                    </a:lnTo>
                    <a:lnTo>
                      <a:pt x="163" y="333"/>
                    </a:lnTo>
                    <a:lnTo>
                      <a:pt x="150" y="318"/>
                    </a:lnTo>
                    <a:lnTo>
                      <a:pt x="137" y="301"/>
                    </a:lnTo>
                    <a:lnTo>
                      <a:pt x="125" y="286"/>
                    </a:lnTo>
                    <a:lnTo>
                      <a:pt x="113" y="272"/>
                    </a:lnTo>
                    <a:lnTo>
                      <a:pt x="105" y="262"/>
                    </a:lnTo>
                    <a:lnTo>
                      <a:pt x="102" y="258"/>
                    </a:lnTo>
                    <a:lnTo>
                      <a:pt x="11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1" name="Freeform 7"/>
              <p:cNvSpPr>
                <a:spLocks/>
              </p:cNvSpPr>
              <p:nvPr/>
            </p:nvSpPr>
            <p:spPr bwMode="auto">
              <a:xfrm>
                <a:off x="1786" y="2838"/>
                <a:ext cx="2816" cy="1068"/>
              </a:xfrm>
              <a:custGeom>
                <a:avLst/>
                <a:gdLst/>
                <a:ahLst/>
                <a:cxnLst>
                  <a:cxn ang="0">
                    <a:pos x="2813" y="128"/>
                  </a:cxn>
                  <a:cxn ang="0">
                    <a:pos x="2796" y="431"/>
                  </a:cxn>
                  <a:cxn ang="0">
                    <a:pos x="2775" y="681"/>
                  </a:cxn>
                  <a:cxn ang="0">
                    <a:pos x="2710" y="747"/>
                  </a:cxn>
                  <a:cxn ang="0">
                    <a:pos x="2519" y="735"/>
                  </a:cxn>
                  <a:cxn ang="0">
                    <a:pos x="2479" y="737"/>
                  </a:cxn>
                  <a:cxn ang="0">
                    <a:pos x="2323" y="728"/>
                  </a:cxn>
                  <a:cxn ang="0">
                    <a:pos x="2145" y="717"/>
                  </a:cxn>
                  <a:cxn ang="0">
                    <a:pos x="2048" y="742"/>
                  </a:cxn>
                  <a:cxn ang="0">
                    <a:pos x="2009" y="751"/>
                  </a:cxn>
                  <a:cxn ang="0">
                    <a:pos x="1946" y="744"/>
                  </a:cxn>
                  <a:cxn ang="0">
                    <a:pos x="1901" y="738"/>
                  </a:cxn>
                  <a:cxn ang="0">
                    <a:pos x="1867" y="711"/>
                  </a:cxn>
                  <a:cxn ang="0">
                    <a:pos x="1812" y="708"/>
                  </a:cxn>
                  <a:cxn ang="0">
                    <a:pos x="1662" y="713"/>
                  </a:cxn>
                  <a:cxn ang="0">
                    <a:pos x="1548" y="710"/>
                  </a:cxn>
                  <a:cxn ang="0">
                    <a:pos x="1478" y="691"/>
                  </a:cxn>
                  <a:cxn ang="0">
                    <a:pos x="1429" y="368"/>
                  </a:cxn>
                  <a:cxn ang="0">
                    <a:pos x="1357" y="261"/>
                  </a:cxn>
                  <a:cxn ang="0">
                    <a:pos x="1306" y="213"/>
                  </a:cxn>
                  <a:cxn ang="0">
                    <a:pos x="1305" y="325"/>
                  </a:cxn>
                  <a:cxn ang="0">
                    <a:pos x="1360" y="492"/>
                  </a:cxn>
                  <a:cxn ang="0">
                    <a:pos x="1309" y="547"/>
                  </a:cxn>
                  <a:cxn ang="0">
                    <a:pos x="1177" y="604"/>
                  </a:cxn>
                  <a:cxn ang="0">
                    <a:pos x="1057" y="635"/>
                  </a:cxn>
                  <a:cxn ang="0">
                    <a:pos x="925" y="640"/>
                  </a:cxn>
                  <a:cxn ang="0">
                    <a:pos x="786" y="772"/>
                  </a:cxn>
                  <a:cxn ang="0">
                    <a:pos x="623" y="972"/>
                  </a:cxn>
                  <a:cxn ang="0">
                    <a:pos x="533" y="1067"/>
                  </a:cxn>
                  <a:cxn ang="0">
                    <a:pos x="490" y="1045"/>
                  </a:cxn>
                  <a:cxn ang="0">
                    <a:pos x="438" y="1000"/>
                  </a:cxn>
                  <a:cxn ang="0">
                    <a:pos x="387" y="963"/>
                  </a:cxn>
                  <a:cxn ang="0">
                    <a:pos x="307" y="857"/>
                  </a:cxn>
                  <a:cxn ang="0">
                    <a:pos x="225" y="775"/>
                  </a:cxn>
                  <a:cxn ang="0">
                    <a:pos x="160" y="708"/>
                  </a:cxn>
                  <a:cxn ang="0">
                    <a:pos x="139" y="646"/>
                  </a:cxn>
                  <a:cxn ang="0">
                    <a:pos x="110" y="531"/>
                  </a:cxn>
                  <a:cxn ang="0">
                    <a:pos x="23" y="376"/>
                  </a:cxn>
                  <a:cxn ang="0">
                    <a:pos x="16" y="271"/>
                  </a:cxn>
                  <a:cxn ang="0">
                    <a:pos x="112" y="136"/>
                  </a:cxn>
                  <a:cxn ang="0">
                    <a:pos x="204" y="33"/>
                  </a:cxn>
                  <a:cxn ang="0">
                    <a:pos x="618" y="10"/>
                  </a:cxn>
                  <a:cxn ang="0">
                    <a:pos x="656" y="81"/>
                  </a:cxn>
                  <a:cxn ang="0">
                    <a:pos x="636" y="6"/>
                  </a:cxn>
                  <a:cxn ang="0">
                    <a:pos x="656" y="3"/>
                  </a:cxn>
                  <a:cxn ang="0">
                    <a:pos x="732" y="9"/>
                  </a:cxn>
                  <a:cxn ang="0">
                    <a:pos x="832" y="197"/>
                  </a:cxn>
                  <a:cxn ang="0">
                    <a:pos x="843" y="149"/>
                  </a:cxn>
                  <a:cxn ang="0">
                    <a:pos x="790" y="92"/>
                  </a:cxn>
                  <a:cxn ang="0">
                    <a:pos x="1231" y="0"/>
                  </a:cxn>
                  <a:cxn ang="0">
                    <a:pos x="1275" y="60"/>
                  </a:cxn>
                  <a:cxn ang="0">
                    <a:pos x="1390" y="173"/>
                  </a:cxn>
                  <a:cxn ang="0">
                    <a:pos x="1422" y="43"/>
                  </a:cxn>
                  <a:cxn ang="0">
                    <a:pos x="1448" y="2"/>
                  </a:cxn>
                  <a:cxn ang="0">
                    <a:pos x="1463" y="2"/>
                  </a:cxn>
                  <a:cxn ang="0">
                    <a:pos x="1458" y="221"/>
                  </a:cxn>
                  <a:cxn ang="0">
                    <a:pos x="1469" y="377"/>
                  </a:cxn>
                  <a:cxn ang="0">
                    <a:pos x="1478" y="155"/>
                  </a:cxn>
                  <a:cxn ang="0">
                    <a:pos x="1495" y="12"/>
                  </a:cxn>
                  <a:cxn ang="0">
                    <a:pos x="1516" y="187"/>
                  </a:cxn>
                  <a:cxn ang="0">
                    <a:pos x="1514" y="10"/>
                  </a:cxn>
                </a:cxnLst>
                <a:rect l="0" t="0" r="r" b="b"/>
                <a:pathLst>
                  <a:path w="2816" h="1068">
                    <a:moveTo>
                      <a:pt x="2816" y="0"/>
                    </a:moveTo>
                    <a:lnTo>
                      <a:pt x="2816" y="20"/>
                    </a:lnTo>
                    <a:lnTo>
                      <a:pt x="2816" y="40"/>
                    </a:lnTo>
                    <a:lnTo>
                      <a:pt x="2816" y="58"/>
                    </a:lnTo>
                    <a:lnTo>
                      <a:pt x="2816" y="77"/>
                    </a:lnTo>
                    <a:lnTo>
                      <a:pt x="2815" y="101"/>
                    </a:lnTo>
                    <a:lnTo>
                      <a:pt x="2813" y="128"/>
                    </a:lnTo>
                    <a:lnTo>
                      <a:pt x="2812" y="149"/>
                    </a:lnTo>
                    <a:lnTo>
                      <a:pt x="2812" y="157"/>
                    </a:lnTo>
                    <a:lnTo>
                      <a:pt x="2806" y="198"/>
                    </a:lnTo>
                    <a:lnTo>
                      <a:pt x="2801" y="285"/>
                    </a:lnTo>
                    <a:lnTo>
                      <a:pt x="2798" y="376"/>
                    </a:lnTo>
                    <a:lnTo>
                      <a:pt x="2798" y="431"/>
                    </a:lnTo>
                    <a:lnTo>
                      <a:pt x="2796" y="431"/>
                    </a:lnTo>
                    <a:lnTo>
                      <a:pt x="2798" y="469"/>
                    </a:lnTo>
                    <a:lnTo>
                      <a:pt x="2792" y="540"/>
                    </a:lnTo>
                    <a:lnTo>
                      <a:pt x="2787" y="611"/>
                    </a:lnTo>
                    <a:lnTo>
                      <a:pt x="2784" y="650"/>
                    </a:lnTo>
                    <a:lnTo>
                      <a:pt x="2782" y="650"/>
                    </a:lnTo>
                    <a:lnTo>
                      <a:pt x="2779" y="666"/>
                    </a:lnTo>
                    <a:lnTo>
                      <a:pt x="2775" y="681"/>
                    </a:lnTo>
                    <a:lnTo>
                      <a:pt x="2772" y="696"/>
                    </a:lnTo>
                    <a:lnTo>
                      <a:pt x="2768" y="710"/>
                    </a:lnTo>
                    <a:lnTo>
                      <a:pt x="2761" y="721"/>
                    </a:lnTo>
                    <a:lnTo>
                      <a:pt x="2753" y="732"/>
                    </a:lnTo>
                    <a:lnTo>
                      <a:pt x="2741" y="740"/>
                    </a:lnTo>
                    <a:lnTo>
                      <a:pt x="2727" y="745"/>
                    </a:lnTo>
                    <a:lnTo>
                      <a:pt x="2710" y="747"/>
                    </a:lnTo>
                    <a:lnTo>
                      <a:pt x="2685" y="747"/>
                    </a:lnTo>
                    <a:lnTo>
                      <a:pt x="2652" y="745"/>
                    </a:lnTo>
                    <a:lnTo>
                      <a:pt x="2617" y="744"/>
                    </a:lnTo>
                    <a:lnTo>
                      <a:pt x="2583" y="742"/>
                    </a:lnTo>
                    <a:lnTo>
                      <a:pt x="2553" y="740"/>
                    </a:lnTo>
                    <a:lnTo>
                      <a:pt x="2530" y="738"/>
                    </a:lnTo>
                    <a:lnTo>
                      <a:pt x="2519" y="735"/>
                    </a:lnTo>
                    <a:lnTo>
                      <a:pt x="2513" y="737"/>
                    </a:lnTo>
                    <a:lnTo>
                      <a:pt x="2507" y="738"/>
                    </a:lnTo>
                    <a:lnTo>
                      <a:pt x="2500" y="738"/>
                    </a:lnTo>
                    <a:lnTo>
                      <a:pt x="2495" y="740"/>
                    </a:lnTo>
                    <a:lnTo>
                      <a:pt x="2489" y="740"/>
                    </a:lnTo>
                    <a:lnTo>
                      <a:pt x="2485" y="738"/>
                    </a:lnTo>
                    <a:lnTo>
                      <a:pt x="2479" y="737"/>
                    </a:lnTo>
                    <a:lnTo>
                      <a:pt x="2475" y="734"/>
                    </a:lnTo>
                    <a:lnTo>
                      <a:pt x="2449" y="734"/>
                    </a:lnTo>
                    <a:lnTo>
                      <a:pt x="2424" y="734"/>
                    </a:lnTo>
                    <a:lnTo>
                      <a:pt x="2400" y="732"/>
                    </a:lnTo>
                    <a:lnTo>
                      <a:pt x="2374" y="731"/>
                    </a:lnTo>
                    <a:lnTo>
                      <a:pt x="2349" y="730"/>
                    </a:lnTo>
                    <a:lnTo>
                      <a:pt x="2323" y="728"/>
                    </a:lnTo>
                    <a:lnTo>
                      <a:pt x="2299" y="725"/>
                    </a:lnTo>
                    <a:lnTo>
                      <a:pt x="2274" y="724"/>
                    </a:lnTo>
                    <a:lnTo>
                      <a:pt x="2248" y="723"/>
                    </a:lnTo>
                    <a:lnTo>
                      <a:pt x="2223" y="720"/>
                    </a:lnTo>
                    <a:lnTo>
                      <a:pt x="2197" y="718"/>
                    </a:lnTo>
                    <a:lnTo>
                      <a:pt x="2172" y="717"/>
                    </a:lnTo>
                    <a:lnTo>
                      <a:pt x="2145" y="717"/>
                    </a:lnTo>
                    <a:lnTo>
                      <a:pt x="2118" y="715"/>
                    </a:lnTo>
                    <a:lnTo>
                      <a:pt x="2091" y="715"/>
                    </a:lnTo>
                    <a:lnTo>
                      <a:pt x="2064" y="715"/>
                    </a:lnTo>
                    <a:lnTo>
                      <a:pt x="2058" y="723"/>
                    </a:lnTo>
                    <a:lnTo>
                      <a:pt x="2056" y="728"/>
                    </a:lnTo>
                    <a:lnTo>
                      <a:pt x="2053" y="735"/>
                    </a:lnTo>
                    <a:lnTo>
                      <a:pt x="2048" y="742"/>
                    </a:lnTo>
                    <a:lnTo>
                      <a:pt x="2043" y="744"/>
                    </a:lnTo>
                    <a:lnTo>
                      <a:pt x="2037" y="745"/>
                    </a:lnTo>
                    <a:lnTo>
                      <a:pt x="2031" y="747"/>
                    </a:lnTo>
                    <a:lnTo>
                      <a:pt x="2026" y="748"/>
                    </a:lnTo>
                    <a:lnTo>
                      <a:pt x="2020" y="749"/>
                    </a:lnTo>
                    <a:lnTo>
                      <a:pt x="2014" y="751"/>
                    </a:lnTo>
                    <a:lnTo>
                      <a:pt x="2009" y="751"/>
                    </a:lnTo>
                    <a:lnTo>
                      <a:pt x="2003" y="751"/>
                    </a:lnTo>
                    <a:lnTo>
                      <a:pt x="1996" y="741"/>
                    </a:lnTo>
                    <a:lnTo>
                      <a:pt x="1988" y="738"/>
                    </a:lnTo>
                    <a:lnTo>
                      <a:pt x="1978" y="738"/>
                    </a:lnTo>
                    <a:lnTo>
                      <a:pt x="1968" y="741"/>
                    </a:lnTo>
                    <a:lnTo>
                      <a:pt x="1956" y="742"/>
                    </a:lnTo>
                    <a:lnTo>
                      <a:pt x="1946" y="744"/>
                    </a:lnTo>
                    <a:lnTo>
                      <a:pt x="1937" y="740"/>
                    </a:lnTo>
                    <a:lnTo>
                      <a:pt x="1928" y="731"/>
                    </a:lnTo>
                    <a:lnTo>
                      <a:pt x="1922" y="735"/>
                    </a:lnTo>
                    <a:lnTo>
                      <a:pt x="1917" y="738"/>
                    </a:lnTo>
                    <a:lnTo>
                      <a:pt x="1912" y="740"/>
                    </a:lnTo>
                    <a:lnTo>
                      <a:pt x="1907" y="738"/>
                    </a:lnTo>
                    <a:lnTo>
                      <a:pt x="1901" y="738"/>
                    </a:lnTo>
                    <a:lnTo>
                      <a:pt x="1897" y="735"/>
                    </a:lnTo>
                    <a:lnTo>
                      <a:pt x="1891" y="732"/>
                    </a:lnTo>
                    <a:lnTo>
                      <a:pt x="1886" y="730"/>
                    </a:lnTo>
                    <a:lnTo>
                      <a:pt x="1881" y="727"/>
                    </a:lnTo>
                    <a:lnTo>
                      <a:pt x="1877" y="721"/>
                    </a:lnTo>
                    <a:lnTo>
                      <a:pt x="1871" y="715"/>
                    </a:lnTo>
                    <a:lnTo>
                      <a:pt x="1867" y="711"/>
                    </a:lnTo>
                    <a:lnTo>
                      <a:pt x="1861" y="707"/>
                    </a:lnTo>
                    <a:lnTo>
                      <a:pt x="1856" y="704"/>
                    </a:lnTo>
                    <a:lnTo>
                      <a:pt x="1850" y="704"/>
                    </a:lnTo>
                    <a:lnTo>
                      <a:pt x="1842" y="707"/>
                    </a:lnTo>
                    <a:lnTo>
                      <a:pt x="1836" y="707"/>
                    </a:lnTo>
                    <a:lnTo>
                      <a:pt x="1825" y="708"/>
                    </a:lnTo>
                    <a:lnTo>
                      <a:pt x="1812" y="708"/>
                    </a:lnTo>
                    <a:lnTo>
                      <a:pt x="1795" y="708"/>
                    </a:lnTo>
                    <a:lnTo>
                      <a:pt x="1775" y="710"/>
                    </a:lnTo>
                    <a:lnTo>
                      <a:pt x="1754" y="710"/>
                    </a:lnTo>
                    <a:lnTo>
                      <a:pt x="1733" y="711"/>
                    </a:lnTo>
                    <a:lnTo>
                      <a:pt x="1708" y="711"/>
                    </a:lnTo>
                    <a:lnTo>
                      <a:pt x="1684" y="713"/>
                    </a:lnTo>
                    <a:lnTo>
                      <a:pt x="1662" y="713"/>
                    </a:lnTo>
                    <a:lnTo>
                      <a:pt x="1639" y="714"/>
                    </a:lnTo>
                    <a:lnTo>
                      <a:pt x="1616" y="714"/>
                    </a:lnTo>
                    <a:lnTo>
                      <a:pt x="1597" y="714"/>
                    </a:lnTo>
                    <a:lnTo>
                      <a:pt x="1580" y="714"/>
                    </a:lnTo>
                    <a:lnTo>
                      <a:pt x="1565" y="713"/>
                    </a:lnTo>
                    <a:lnTo>
                      <a:pt x="1554" y="713"/>
                    </a:lnTo>
                    <a:lnTo>
                      <a:pt x="1548" y="710"/>
                    </a:lnTo>
                    <a:lnTo>
                      <a:pt x="1541" y="706"/>
                    </a:lnTo>
                    <a:lnTo>
                      <a:pt x="1530" y="703"/>
                    </a:lnTo>
                    <a:lnTo>
                      <a:pt x="1519" y="701"/>
                    </a:lnTo>
                    <a:lnTo>
                      <a:pt x="1506" y="698"/>
                    </a:lnTo>
                    <a:lnTo>
                      <a:pt x="1495" y="696"/>
                    </a:lnTo>
                    <a:lnTo>
                      <a:pt x="1485" y="694"/>
                    </a:lnTo>
                    <a:lnTo>
                      <a:pt x="1478" y="691"/>
                    </a:lnTo>
                    <a:lnTo>
                      <a:pt x="1472" y="670"/>
                    </a:lnTo>
                    <a:lnTo>
                      <a:pt x="1463" y="632"/>
                    </a:lnTo>
                    <a:lnTo>
                      <a:pt x="1455" y="579"/>
                    </a:lnTo>
                    <a:lnTo>
                      <a:pt x="1446" y="520"/>
                    </a:lnTo>
                    <a:lnTo>
                      <a:pt x="1438" y="462"/>
                    </a:lnTo>
                    <a:lnTo>
                      <a:pt x="1432" y="410"/>
                    </a:lnTo>
                    <a:lnTo>
                      <a:pt x="1429" y="368"/>
                    </a:lnTo>
                    <a:lnTo>
                      <a:pt x="1431" y="347"/>
                    </a:lnTo>
                    <a:lnTo>
                      <a:pt x="1421" y="333"/>
                    </a:lnTo>
                    <a:lnTo>
                      <a:pt x="1408" y="319"/>
                    </a:lnTo>
                    <a:lnTo>
                      <a:pt x="1395" y="302"/>
                    </a:lnTo>
                    <a:lnTo>
                      <a:pt x="1381" y="286"/>
                    </a:lnTo>
                    <a:lnTo>
                      <a:pt x="1368" y="272"/>
                    </a:lnTo>
                    <a:lnTo>
                      <a:pt x="1357" y="261"/>
                    </a:lnTo>
                    <a:lnTo>
                      <a:pt x="1350" y="254"/>
                    </a:lnTo>
                    <a:lnTo>
                      <a:pt x="1347" y="251"/>
                    </a:lnTo>
                    <a:lnTo>
                      <a:pt x="1340" y="242"/>
                    </a:lnTo>
                    <a:lnTo>
                      <a:pt x="1332" y="235"/>
                    </a:lnTo>
                    <a:lnTo>
                      <a:pt x="1323" y="228"/>
                    </a:lnTo>
                    <a:lnTo>
                      <a:pt x="1315" y="220"/>
                    </a:lnTo>
                    <a:lnTo>
                      <a:pt x="1306" y="213"/>
                    </a:lnTo>
                    <a:lnTo>
                      <a:pt x="1298" y="206"/>
                    </a:lnTo>
                    <a:lnTo>
                      <a:pt x="1289" y="198"/>
                    </a:lnTo>
                    <a:lnTo>
                      <a:pt x="1282" y="190"/>
                    </a:lnTo>
                    <a:lnTo>
                      <a:pt x="1282" y="204"/>
                    </a:lnTo>
                    <a:lnTo>
                      <a:pt x="1286" y="234"/>
                    </a:lnTo>
                    <a:lnTo>
                      <a:pt x="1295" y="276"/>
                    </a:lnTo>
                    <a:lnTo>
                      <a:pt x="1305" y="325"/>
                    </a:lnTo>
                    <a:lnTo>
                      <a:pt x="1316" y="376"/>
                    </a:lnTo>
                    <a:lnTo>
                      <a:pt x="1327" y="424"/>
                    </a:lnTo>
                    <a:lnTo>
                      <a:pt x="1336" y="465"/>
                    </a:lnTo>
                    <a:lnTo>
                      <a:pt x="1343" y="493"/>
                    </a:lnTo>
                    <a:lnTo>
                      <a:pt x="1349" y="493"/>
                    </a:lnTo>
                    <a:lnTo>
                      <a:pt x="1354" y="492"/>
                    </a:lnTo>
                    <a:lnTo>
                      <a:pt x="1360" y="492"/>
                    </a:lnTo>
                    <a:lnTo>
                      <a:pt x="1363" y="497"/>
                    </a:lnTo>
                    <a:lnTo>
                      <a:pt x="1359" y="506"/>
                    </a:lnTo>
                    <a:lnTo>
                      <a:pt x="1354" y="513"/>
                    </a:lnTo>
                    <a:lnTo>
                      <a:pt x="1350" y="520"/>
                    </a:lnTo>
                    <a:lnTo>
                      <a:pt x="1347" y="528"/>
                    </a:lnTo>
                    <a:lnTo>
                      <a:pt x="1327" y="537"/>
                    </a:lnTo>
                    <a:lnTo>
                      <a:pt x="1309" y="547"/>
                    </a:lnTo>
                    <a:lnTo>
                      <a:pt x="1291" y="558"/>
                    </a:lnTo>
                    <a:lnTo>
                      <a:pt x="1274" y="568"/>
                    </a:lnTo>
                    <a:lnTo>
                      <a:pt x="1255" y="578"/>
                    </a:lnTo>
                    <a:lnTo>
                      <a:pt x="1237" y="587"/>
                    </a:lnTo>
                    <a:lnTo>
                      <a:pt x="1215" y="594"/>
                    </a:lnTo>
                    <a:lnTo>
                      <a:pt x="1194" y="598"/>
                    </a:lnTo>
                    <a:lnTo>
                      <a:pt x="1177" y="604"/>
                    </a:lnTo>
                    <a:lnTo>
                      <a:pt x="1160" y="608"/>
                    </a:lnTo>
                    <a:lnTo>
                      <a:pt x="1143" y="612"/>
                    </a:lnTo>
                    <a:lnTo>
                      <a:pt x="1126" y="616"/>
                    </a:lnTo>
                    <a:lnTo>
                      <a:pt x="1109" y="621"/>
                    </a:lnTo>
                    <a:lnTo>
                      <a:pt x="1091" y="625"/>
                    </a:lnTo>
                    <a:lnTo>
                      <a:pt x="1074" y="629"/>
                    </a:lnTo>
                    <a:lnTo>
                      <a:pt x="1057" y="635"/>
                    </a:lnTo>
                    <a:lnTo>
                      <a:pt x="1026" y="639"/>
                    </a:lnTo>
                    <a:lnTo>
                      <a:pt x="999" y="642"/>
                    </a:lnTo>
                    <a:lnTo>
                      <a:pt x="976" y="643"/>
                    </a:lnTo>
                    <a:lnTo>
                      <a:pt x="958" y="643"/>
                    </a:lnTo>
                    <a:lnTo>
                      <a:pt x="942" y="642"/>
                    </a:lnTo>
                    <a:lnTo>
                      <a:pt x="931" y="642"/>
                    </a:lnTo>
                    <a:lnTo>
                      <a:pt x="925" y="640"/>
                    </a:lnTo>
                    <a:lnTo>
                      <a:pt x="922" y="640"/>
                    </a:lnTo>
                    <a:lnTo>
                      <a:pt x="908" y="656"/>
                    </a:lnTo>
                    <a:lnTo>
                      <a:pt x="885" y="676"/>
                    </a:lnTo>
                    <a:lnTo>
                      <a:pt x="860" y="700"/>
                    </a:lnTo>
                    <a:lnTo>
                      <a:pt x="834" y="725"/>
                    </a:lnTo>
                    <a:lnTo>
                      <a:pt x="809" y="751"/>
                    </a:lnTo>
                    <a:lnTo>
                      <a:pt x="786" y="772"/>
                    </a:lnTo>
                    <a:lnTo>
                      <a:pt x="772" y="790"/>
                    </a:lnTo>
                    <a:lnTo>
                      <a:pt x="766" y="802"/>
                    </a:lnTo>
                    <a:lnTo>
                      <a:pt x="747" y="824"/>
                    </a:lnTo>
                    <a:lnTo>
                      <a:pt x="718" y="856"/>
                    </a:lnTo>
                    <a:lnTo>
                      <a:pt x="688" y="892"/>
                    </a:lnTo>
                    <a:lnTo>
                      <a:pt x="654" y="934"/>
                    </a:lnTo>
                    <a:lnTo>
                      <a:pt x="623" y="972"/>
                    </a:lnTo>
                    <a:lnTo>
                      <a:pt x="594" y="1007"/>
                    </a:lnTo>
                    <a:lnTo>
                      <a:pt x="571" y="1036"/>
                    </a:lnTo>
                    <a:lnTo>
                      <a:pt x="555" y="1053"/>
                    </a:lnTo>
                    <a:lnTo>
                      <a:pt x="548" y="1055"/>
                    </a:lnTo>
                    <a:lnTo>
                      <a:pt x="543" y="1060"/>
                    </a:lnTo>
                    <a:lnTo>
                      <a:pt x="537" y="1064"/>
                    </a:lnTo>
                    <a:lnTo>
                      <a:pt x="533" y="1067"/>
                    </a:lnTo>
                    <a:lnTo>
                      <a:pt x="527" y="1068"/>
                    </a:lnTo>
                    <a:lnTo>
                      <a:pt x="521" y="1068"/>
                    </a:lnTo>
                    <a:lnTo>
                      <a:pt x="516" y="1067"/>
                    </a:lnTo>
                    <a:lnTo>
                      <a:pt x="507" y="1062"/>
                    </a:lnTo>
                    <a:lnTo>
                      <a:pt x="500" y="1058"/>
                    </a:lnTo>
                    <a:lnTo>
                      <a:pt x="496" y="1053"/>
                    </a:lnTo>
                    <a:lnTo>
                      <a:pt x="490" y="1045"/>
                    </a:lnTo>
                    <a:lnTo>
                      <a:pt x="486" y="1038"/>
                    </a:lnTo>
                    <a:lnTo>
                      <a:pt x="480" y="1033"/>
                    </a:lnTo>
                    <a:lnTo>
                      <a:pt x="473" y="1027"/>
                    </a:lnTo>
                    <a:lnTo>
                      <a:pt x="465" y="1024"/>
                    </a:lnTo>
                    <a:lnTo>
                      <a:pt x="452" y="1024"/>
                    </a:lnTo>
                    <a:lnTo>
                      <a:pt x="443" y="1014"/>
                    </a:lnTo>
                    <a:lnTo>
                      <a:pt x="438" y="1000"/>
                    </a:lnTo>
                    <a:lnTo>
                      <a:pt x="429" y="990"/>
                    </a:lnTo>
                    <a:lnTo>
                      <a:pt x="415" y="992"/>
                    </a:lnTo>
                    <a:lnTo>
                      <a:pt x="405" y="994"/>
                    </a:lnTo>
                    <a:lnTo>
                      <a:pt x="399" y="989"/>
                    </a:lnTo>
                    <a:lnTo>
                      <a:pt x="395" y="983"/>
                    </a:lnTo>
                    <a:lnTo>
                      <a:pt x="391" y="979"/>
                    </a:lnTo>
                    <a:lnTo>
                      <a:pt x="387" y="963"/>
                    </a:lnTo>
                    <a:lnTo>
                      <a:pt x="377" y="953"/>
                    </a:lnTo>
                    <a:lnTo>
                      <a:pt x="365" y="943"/>
                    </a:lnTo>
                    <a:lnTo>
                      <a:pt x="357" y="932"/>
                    </a:lnTo>
                    <a:lnTo>
                      <a:pt x="344" y="914"/>
                    </a:lnTo>
                    <a:lnTo>
                      <a:pt x="331" y="895"/>
                    </a:lnTo>
                    <a:lnTo>
                      <a:pt x="319" y="877"/>
                    </a:lnTo>
                    <a:lnTo>
                      <a:pt x="307" y="857"/>
                    </a:lnTo>
                    <a:lnTo>
                      <a:pt x="295" y="839"/>
                    </a:lnTo>
                    <a:lnTo>
                      <a:pt x="283" y="820"/>
                    </a:lnTo>
                    <a:lnTo>
                      <a:pt x="273" y="802"/>
                    </a:lnTo>
                    <a:lnTo>
                      <a:pt x="262" y="783"/>
                    </a:lnTo>
                    <a:lnTo>
                      <a:pt x="248" y="785"/>
                    </a:lnTo>
                    <a:lnTo>
                      <a:pt x="237" y="781"/>
                    </a:lnTo>
                    <a:lnTo>
                      <a:pt x="225" y="775"/>
                    </a:lnTo>
                    <a:lnTo>
                      <a:pt x="215" y="768"/>
                    </a:lnTo>
                    <a:lnTo>
                      <a:pt x="205" y="759"/>
                    </a:lnTo>
                    <a:lnTo>
                      <a:pt x="194" y="751"/>
                    </a:lnTo>
                    <a:lnTo>
                      <a:pt x="183" y="744"/>
                    </a:lnTo>
                    <a:lnTo>
                      <a:pt x="169" y="740"/>
                    </a:lnTo>
                    <a:lnTo>
                      <a:pt x="160" y="720"/>
                    </a:lnTo>
                    <a:lnTo>
                      <a:pt x="160" y="708"/>
                    </a:lnTo>
                    <a:lnTo>
                      <a:pt x="152" y="706"/>
                    </a:lnTo>
                    <a:lnTo>
                      <a:pt x="143" y="703"/>
                    </a:lnTo>
                    <a:lnTo>
                      <a:pt x="137" y="696"/>
                    </a:lnTo>
                    <a:lnTo>
                      <a:pt x="133" y="681"/>
                    </a:lnTo>
                    <a:lnTo>
                      <a:pt x="132" y="670"/>
                    </a:lnTo>
                    <a:lnTo>
                      <a:pt x="133" y="659"/>
                    </a:lnTo>
                    <a:lnTo>
                      <a:pt x="139" y="646"/>
                    </a:lnTo>
                    <a:lnTo>
                      <a:pt x="149" y="636"/>
                    </a:lnTo>
                    <a:lnTo>
                      <a:pt x="157" y="625"/>
                    </a:lnTo>
                    <a:lnTo>
                      <a:pt x="163" y="613"/>
                    </a:lnTo>
                    <a:lnTo>
                      <a:pt x="166" y="601"/>
                    </a:lnTo>
                    <a:lnTo>
                      <a:pt x="146" y="578"/>
                    </a:lnTo>
                    <a:lnTo>
                      <a:pt x="127" y="555"/>
                    </a:lnTo>
                    <a:lnTo>
                      <a:pt x="110" y="531"/>
                    </a:lnTo>
                    <a:lnTo>
                      <a:pt x="95" y="509"/>
                    </a:lnTo>
                    <a:lnTo>
                      <a:pt x="81" y="483"/>
                    </a:lnTo>
                    <a:lnTo>
                      <a:pt x="65" y="459"/>
                    </a:lnTo>
                    <a:lnTo>
                      <a:pt x="51" y="434"/>
                    </a:lnTo>
                    <a:lnTo>
                      <a:pt x="37" y="408"/>
                    </a:lnTo>
                    <a:lnTo>
                      <a:pt x="28" y="391"/>
                    </a:lnTo>
                    <a:lnTo>
                      <a:pt x="23" y="376"/>
                    </a:lnTo>
                    <a:lnTo>
                      <a:pt x="14" y="361"/>
                    </a:lnTo>
                    <a:lnTo>
                      <a:pt x="3" y="347"/>
                    </a:lnTo>
                    <a:lnTo>
                      <a:pt x="0" y="332"/>
                    </a:lnTo>
                    <a:lnTo>
                      <a:pt x="1" y="316"/>
                    </a:lnTo>
                    <a:lnTo>
                      <a:pt x="4" y="300"/>
                    </a:lnTo>
                    <a:lnTo>
                      <a:pt x="10" y="285"/>
                    </a:lnTo>
                    <a:lnTo>
                      <a:pt x="16" y="271"/>
                    </a:lnTo>
                    <a:lnTo>
                      <a:pt x="23" y="255"/>
                    </a:lnTo>
                    <a:lnTo>
                      <a:pt x="28" y="242"/>
                    </a:lnTo>
                    <a:lnTo>
                      <a:pt x="34" y="228"/>
                    </a:lnTo>
                    <a:lnTo>
                      <a:pt x="47" y="211"/>
                    </a:lnTo>
                    <a:lnTo>
                      <a:pt x="67" y="190"/>
                    </a:lnTo>
                    <a:lnTo>
                      <a:pt x="88" y="163"/>
                    </a:lnTo>
                    <a:lnTo>
                      <a:pt x="112" y="136"/>
                    </a:lnTo>
                    <a:lnTo>
                      <a:pt x="136" y="109"/>
                    </a:lnTo>
                    <a:lnTo>
                      <a:pt x="156" y="85"/>
                    </a:lnTo>
                    <a:lnTo>
                      <a:pt x="173" y="64"/>
                    </a:lnTo>
                    <a:lnTo>
                      <a:pt x="181" y="50"/>
                    </a:lnTo>
                    <a:lnTo>
                      <a:pt x="190" y="44"/>
                    </a:lnTo>
                    <a:lnTo>
                      <a:pt x="197" y="38"/>
                    </a:lnTo>
                    <a:lnTo>
                      <a:pt x="204" y="33"/>
                    </a:lnTo>
                    <a:lnTo>
                      <a:pt x="210" y="27"/>
                    </a:lnTo>
                    <a:lnTo>
                      <a:pt x="215" y="20"/>
                    </a:lnTo>
                    <a:lnTo>
                      <a:pt x="221" y="13"/>
                    </a:lnTo>
                    <a:lnTo>
                      <a:pt x="227" y="7"/>
                    </a:lnTo>
                    <a:lnTo>
                      <a:pt x="232" y="0"/>
                    </a:lnTo>
                    <a:lnTo>
                      <a:pt x="613" y="0"/>
                    </a:lnTo>
                    <a:lnTo>
                      <a:pt x="618" y="10"/>
                    </a:lnTo>
                    <a:lnTo>
                      <a:pt x="623" y="20"/>
                    </a:lnTo>
                    <a:lnTo>
                      <a:pt x="629" y="30"/>
                    </a:lnTo>
                    <a:lnTo>
                      <a:pt x="633" y="40"/>
                    </a:lnTo>
                    <a:lnTo>
                      <a:pt x="639" y="51"/>
                    </a:lnTo>
                    <a:lnTo>
                      <a:pt x="645" y="61"/>
                    </a:lnTo>
                    <a:lnTo>
                      <a:pt x="650" y="71"/>
                    </a:lnTo>
                    <a:lnTo>
                      <a:pt x="656" y="81"/>
                    </a:lnTo>
                    <a:lnTo>
                      <a:pt x="663" y="68"/>
                    </a:lnTo>
                    <a:lnTo>
                      <a:pt x="659" y="54"/>
                    </a:lnTo>
                    <a:lnTo>
                      <a:pt x="650" y="41"/>
                    </a:lnTo>
                    <a:lnTo>
                      <a:pt x="646" y="26"/>
                    </a:lnTo>
                    <a:lnTo>
                      <a:pt x="643" y="19"/>
                    </a:lnTo>
                    <a:lnTo>
                      <a:pt x="640" y="13"/>
                    </a:lnTo>
                    <a:lnTo>
                      <a:pt x="636" y="6"/>
                    </a:lnTo>
                    <a:lnTo>
                      <a:pt x="633" y="0"/>
                    </a:lnTo>
                    <a:lnTo>
                      <a:pt x="652" y="0"/>
                    </a:lnTo>
                    <a:lnTo>
                      <a:pt x="652" y="2"/>
                    </a:lnTo>
                    <a:lnTo>
                      <a:pt x="653" y="2"/>
                    </a:lnTo>
                    <a:lnTo>
                      <a:pt x="653" y="2"/>
                    </a:lnTo>
                    <a:lnTo>
                      <a:pt x="653" y="2"/>
                    </a:lnTo>
                    <a:lnTo>
                      <a:pt x="656" y="3"/>
                    </a:lnTo>
                    <a:lnTo>
                      <a:pt x="657" y="3"/>
                    </a:lnTo>
                    <a:lnTo>
                      <a:pt x="660" y="2"/>
                    </a:lnTo>
                    <a:lnTo>
                      <a:pt x="662" y="0"/>
                    </a:lnTo>
                    <a:lnTo>
                      <a:pt x="727" y="0"/>
                    </a:lnTo>
                    <a:lnTo>
                      <a:pt x="728" y="3"/>
                    </a:lnTo>
                    <a:lnTo>
                      <a:pt x="730" y="6"/>
                    </a:lnTo>
                    <a:lnTo>
                      <a:pt x="732" y="9"/>
                    </a:lnTo>
                    <a:lnTo>
                      <a:pt x="734" y="12"/>
                    </a:lnTo>
                    <a:lnTo>
                      <a:pt x="786" y="102"/>
                    </a:lnTo>
                    <a:lnTo>
                      <a:pt x="795" y="122"/>
                    </a:lnTo>
                    <a:lnTo>
                      <a:pt x="803" y="140"/>
                    </a:lnTo>
                    <a:lnTo>
                      <a:pt x="813" y="160"/>
                    </a:lnTo>
                    <a:lnTo>
                      <a:pt x="822" y="179"/>
                    </a:lnTo>
                    <a:lnTo>
                      <a:pt x="832" y="197"/>
                    </a:lnTo>
                    <a:lnTo>
                      <a:pt x="841" y="215"/>
                    </a:lnTo>
                    <a:lnTo>
                      <a:pt x="851" y="232"/>
                    </a:lnTo>
                    <a:lnTo>
                      <a:pt x="860" y="249"/>
                    </a:lnTo>
                    <a:lnTo>
                      <a:pt x="857" y="232"/>
                    </a:lnTo>
                    <a:lnTo>
                      <a:pt x="853" y="208"/>
                    </a:lnTo>
                    <a:lnTo>
                      <a:pt x="847" y="180"/>
                    </a:lnTo>
                    <a:lnTo>
                      <a:pt x="843" y="149"/>
                    </a:lnTo>
                    <a:lnTo>
                      <a:pt x="836" y="121"/>
                    </a:lnTo>
                    <a:lnTo>
                      <a:pt x="830" y="95"/>
                    </a:lnTo>
                    <a:lnTo>
                      <a:pt x="823" y="78"/>
                    </a:lnTo>
                    <a:lnTo>
                      <a:pt x="816" y="70"/>
                    </a:lnTo>
                    <a:lnTo>
                      <a:pt x="807" y="78"/>
                    </a:lnTo>
                    <a:lnTo>
                      <a:pt x="799" y="85"/>
                    </a:lnTo>
                    <a:lnTo>
                      <a:pt x="790" y="92"/>
                    </a:lnTo>
                    <a:lnTo>
                      <a:pt x="786" y="102"/>
                    </a:lnTo>
                    <a:lnTo>
                      <a:pt x="734" y="12"/>
                    </a:lnTo>
                    <a:lnTo>
                      <a:pt x="738" y="9"/>
                    </a:lnTo>
                    <a:lnTo>
                      <a:pt x="742" y="6"/>
                    </a:lnTo>
                    <a:lnTo>
                      <a:pt x="747" y="3"/>
                    </a:lnTo>
                    <a:lnTo>
                      <a:pt x="752" y="0"/>
                    </a:lnTo>
                    <a:lnTo>
                      <a:pt x="1231" y="0"/>
                    </a:lnTo>
                    <a:lnTo>
                      <a:pt x="1234" y="9"/>
                    </a:lnTo>
                    <a:lnTo>
                      <a:pt x="1235" y="19"/>
                    </a:lnTo>
                    <a:lnTo>
                      <a:pt x="1238" y="29"/>
                    </a:lnTo>
                    <a:lnTo>
                      <a:pt x="1245" y="36"/>
                    </a:lnTo>
                    <a:lnTo>
                      <a:pt x="1257" y="40"/>
                    </a:lnTo>
                    <a:lnTo>
                      <a:pt x="1266" y="48"/>
                    </a:lnTo>
                    <a:lnTo>
                      <a:pt x="1275" y="60"/>
                    </a:lnTo>
                    <a:lnTo>
                      <a:pt x="1285" y="68"/>
                    </a:lnTo>
                    <a:lnTo>
                      <a:pt x="1302" y="87"/>
                    </a:lnTo>
                    <a:lnTo>
                      <a:pt x="1319" y="105"/>
                    </a:lnTo>
                    <a:lnTo>
                      <a:pt x="1337" y="122"/>
                    </a:lnTo>
                    <a:lnTo>
                      <a:pt x="1354" y="140"/>
                    </a:lnTo>
                    <a:lnTo>
                      <a:pt x="1373" y="157"/>
                    </a:lnTo>
                    <a:lnTo>
                      <a:pt x="1390" y="173"/>
                    </a:lnTo>
                    <a:lnTo>
                      <a:pt x="1407" y="189"/>
                    </a:lnTo>
                    <a:lnTo>
                      <a:pt x="1422" y="204"/>
                    </a:lnTo>
                    <a:lnTo>
                      <a:pt x="1422" y="164"/>
                    </a:lnTo>
                    <a:lnTo>
                      <a:pt x="1422" y="129"/>
                    </a:lnTo>
                    <a:lnTo>
                      <a:pt x="1422" y="95"/>
                    </a:lnTo>
                    <a:lnTo>
                      <a:pt x="1422" y="57"/>
                    </a:lnTo>
                    <a:lnTo>
                      <a:pt x="1422" y="43"/>
                    </a:lnTo>
                    <a:lnTo>
                      <a:pt x="1422" y="27"/>
                    </a:lnTo>
                    <a:lnTo>
                      <a:pt x="1422" y="13"/>
                    </a:lnTo>
                    <a:lnTo>
                      <a:pt x="1421" y="0"/>
                    </a:lnTo>
                    <a:lnTo>
                      <a:pt x="1446" y="0"/>
                    </a:lnTo>
                    <a:lnTo>
                      <a:pt x="1446" y="2"/>
                    </a:lnTo>
                    <a:lnTo>
                      <a:pt x="1448" y="2"/>
                    </a:lnTo>
                    <a:lnTo>
                      <a:pt x="1448" y="2"/>
                    </a:lnTo>
                    <a:lnTo>
                      <a:pt x="1448" y="2"/>
                    </a:lnTo>
                    <a:lnTo>
                      <a:pt x="1448" y="2"/>
                    </a:lnTo>
                    <a:lnTo>
                      <a:pt x="1448" y="2"/>
                    </a:lnTo>
                    <a:lnTo>
                      <a:pt x="1448" y="2"/>
                    </a:lnTo>
                    <a:lnTo>
                      <a:pt x="1448" y="0"/>
                    </a:lnTo>
                    <a:lnTo>
                      <a:pt x="1465" y="0"/>
                    </a:lnTo>
                    <a:lnTo>
                      <a:pt x="1463" y="2"/>
                    </a:lnTo>
                    <a:lnTo>
                      <a:pt x="1463" y="3"/>
                    </a:lnTo>
                    <a:lnTo>
                      <a:pt x="1463" y="4"/>
                    </a:lnTo>
                    <a:lnTo>
                      <a:pt x="1462" y="6"/>
                    </a:lnTo>
                    <a:lnTo>
                      <a:pt x="1465" y="67"/>
                    </a:lnTo>
                    <a:lnTo>
                      <a:pt x="1463" y="138"/>
                    </a:lnTo>
                    <a:lnTo>
                      <a:pt x="1459" y="197"/>
                    </a:lnTo>
                    <a:lnTo>
                      <a:pt x="1458" y="221"/>
                    </a:lnTo>
                    <a:lnTo>
                      <a:pt x="1456" y="254"/>
                    </a:lnTo>
                    <a:lnTo>
                      <a:pt x="1458" y="293"/>
                    </a:lnTo>
                    <a:lnTo>
                      <a:pt x="1459" y="327"/>
                    </a:lnTo>
                    <a:lnTo>
                      <a:pt x="1461" y="342"/>
                    </a:lnTo>
                    <a:lnTo>
                      <a:pt x="1461" y="353"/>
                    </a:lnTo>
                    <a:lnTo>
                      <a:pt x="1465" y="366"/>
                    </a:lnTo>
                    <a:lnTo>
                      <a:pt x="1469" y="377"/>
                    </a:lnTo>
                    <a:lnTo>
                      <a:pt x="1470" y="381"/>
                    </a:lnTo>
                    <a:lnTo>
                      <a:pt x="1472" y="364"/>
                    </a:lnTo>
                    <a:lnTo>
                      <a:pt x="1472" y="349"/>
                    </a:lnTo>
                    <a:lnTo>
                      <a:pt x="1472" y="336"/>
                    </a:lnTo>
                    <a:lnTo>
                      <a:pt x="1472" y="320"/>
                    </a:lnTo>
                    <a:lnTo>
                      <a:pt x="1472" y="262"/>
                    </a:lnTo>
                    <a:lnTo>
                      <a:pt x="1478" y="155"/>
                    </a:lnTo>
                    <a:lnTo>
                      <a:pt x="1485" y="48"/>
                    </a:lnTo>
                    <a:lnTo>
                      <a:pt x="1487" y="0"/>
                    </a:lnTo>
                    <a:lnTo>
                      <a:pt x="1493" y="0"/>
                    </a:lnTo>
                    <a:lnTo>
                      <a:pt x="1492" y="3"/>
                    </a:lnTo>
                    <a:lnTo>
                      <a:pt x="1492" y="6"/>
                    </a:lnTo>
                    <a:lnTo>
                      <a:pt x="1493" y="9"/>
                    </a:lnTo>
                    <a:lnTo>
                      <a:pt x="1495" y="12"/>
                    </a:lnTo>
                    <a:lnTo>
                      <a:pt x="1493" y="139"/>
                    </a:lnTo>
                    <a:lnTo>
                      <a:pt x="1496" y="333"/>
                    </a:lnTo>
                    <a:lnTo>
                      <a:pt x="1502" y="523"/>
                    </a:lnTo>
                    <a:lnTo>
                      <a:pt x="1510" y="640"/>
                    </a:lnTo>
                    <a:lnTo>
                      <a:pt x="1517" y="557"/>
                    </a:lnTo>
                    <a:lnTo>
                      <a:pt x="1519" y="380"/>
                    </a:lnTo>
                    <a:lnTo>
                      <a:pt x="1516" y="187"/>
                    </a:lnTo>
                    <a:lnTo>
                      <a:pt x="1512" y="60"/>
                    </a:lnTo>
                    <a:lnTo>
                      <a:pt x="1514" y="60"/>
                    </a:lnTo>
                    <a:lnTo>
                      <a:pt x="1513" y="51"/>
                    </a:lnTo>
                    <a:lnTo>
                      <a:pt x="1513" y="37"/>
                    </a:lnTo>
                    <a:lnTo>
                      <a:pt x="1513" y="21"/>
                    </a:lnTo>
                    <a:lnTo>
                      <a:pt x="1514" y="10"/>
                    </a:lnTo>
                    <a:lnTo>
                      <a:pt x="1514" y="10"/>
                    </a:lnTo>
                    <a:lnTo>
                      <a:pt x="1514" y="7"/>
                    </a:lnTo>
                    <a:lnTo>
                      <a:pt x="1514" y="4"/>
                    </a:lnTo>
                    <a:lnTo>
                      <a:pt x="1514" y="0"/>
                    </a:lnTo>
                    <a:lnTo>
                      <a:pt x="28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2" name="Freeform 8"/>
              <p:cNvSpPr>
                <a:spLocks/>
              </p:cNvSpPr>
              <p:nvPr/>
            </p:nvSpPr>
            <p:spPr bwMode="auto">
              <a:xfrm>
                <a:off x="2018" y="2578"/>
                <a:ext cx="381" cy="260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3" y="257"/>
                  </a:cxn>
                  <a:cxn ang="0">
                    <a:pos x="10" y="252"/>
                  </a:cxn>
                  <a:cxn ang="0">
                    <a:pos x="19" y="242"/>
                  </a:cxn>
                  <a:cxn ang="0">
                    <a:pos x="31" y="230"/>
                  </a:cxn>
                  <a:cxn ang="0">
                    <a:pos x="46" y="216"/>
                  </a:cxn>
                  <a:cxn ang="0">
                    <a:pos x="61" y="201"/>
                  </a:cxn>
                  <a:cxn ang="0">
                    <a:pos x="78" y="184"/>
                  </a:cxn>
                  <a:cxn ang="0">
                    <a:pos x="98" y="165"/>
                  </a:cxn>
                  <a:cxn ang="0">
                    <a:pos x="116" y="147"/>
                  </a:cxn>
                  <a:cxn ang="0">
                    <a:pos x="136" y="127"/>
                  </a:cxn>
                  <a:cxn ang="0">
                    <a:pos x="156" y="106"/>
                  </a:cxn>
                  <a:cxn ang="0">
                    <a:pos x="175" y="87"/>
                  </a:cxn>
                  <a:cxn ang="0">
                    <a:pos x="193" y="68"/>
                  </a:cxn>
                  <a:cxn ang="0">
                    <a:pos x="209" y="49"/>
                  </a:cxn>
                  <a:cxn ang="0">
                    <a:pos x="224" y="32"/>
                  </a:cxn>
                  <a:cxn ang="0">
                    <a:pos x="237" y="17"/>
                  </a:cxn>
                  <a:cxn ang="0">
                    <a:pos x="237" y="11"/>
                  </a:cxn>
                  <a:cxn ang="0">
                    <a:pos x="237" y="7"/>
                  </a:cxn>
                  <a:cxn ang="0">
                    <a:pos x="237" y="2"/>
                  </a:cxn>
                  <a:cxn ang="0">
                    <a:pos x="240" y="0"/>
                  </a:cxn>
                  <a:cxn ang="0">
                    <a:pos x="248" y="2"/>
                  </a:cxn>
                  <a:cxn ang="0">
                    <a:pos x="258" y="2"/>
                  </a:cxn>
                  <a:cxn ang="0">
                    <a:pos x="265" y="4"/>
                  </a:cxn>
                  <a:cxn ang="0">
                    <a:pos x="269" y="12"/>
                  </a:cxn>
                  <a:cxn ang="0">
                    <a:pos x="272" y="18"/>
                  </a:cxn>
                  <a:cxn ang="0">
                    <a:pos x="271" y="21"/>
                  </a:cxn>
                  <a:cxn ang="0">
                    <a:pos x="268" y="25"/>
                  </a:cxn>
                  <a:cxn ang="0">
                    <a:pos x="268" y="32"/>
                  </a:cxn>
                  <a:cxn ang="0">
                    <a:pos x="284" y="61"/>
                  </a:cxn>
                  <a:cxn ang="0">
                    <a:pos x="299" y="89"/>
                  </a:cxn>
                  <a:cxn ang="0">
                    <a:pos x="313" y="117"/>
                  </a:cxn>
                  <a:cxn ang="0">
                    <a:pos x="328" y="145"/>
                  </a:cxn>
                  <a:cxn ang="0">
                    <a:pos x="340" y="175"/>
                  </a:cxn>
                  <a:cxn ang="0">
                    <a:pos x="353" y="204"/>
                  </a:cxn>
                  <a:cxn ang="0">
                    <a:pos x="367" y="232"/>
                  </a:cxn>
                  <a:cxn ang="0">
                    <a:pos x="381" y="260"/>
                  </a:cxn>
                  <a:cxn ang="0">
                    <a:pos x="0" y="260"/>
                  </a:cxn>
                </a:cxnLst>
                <a:rect l="0" t="0" r="r" b="b"/>
                <a:pathLst>
                  <a:path w="381" h="260">
                    <a:moveTo>
                      <a:pt x="0" y="260"/>
                    </a:moveTo>
                    <a:lnTo>
                      <a:pt x="3" y="257"/>
                    </a:lnTo>
                    <a:lnTo>
                      <a:pt x="10" y="252"/>
                    </a:lnTo>
                    <a:lnTo>
                      <a:pt x="19" y="242"/>
                    </a:lnTo>
                    <a:lnTo>
                      <a:pt x="31" y="230"/>
                    </a:lnTo>
                    <a:lnTo>
                      <a:pt x="46" y="216"/>
                    </a:lnTo>
                    <a:lnTo>
                      <a:pt x="61" y="201"/>
                    </a:lnTo>
                    <a:lnTo>
                      <a:pt x="78" y="184"/>
                    </a:lnTo>
                    <a:lnTo>
                      <a:pt x="98" y="165"/>
                    </a:lnTo>
                    <a:lnTo>
                      <a:pt x="116" y="147"/>
                    </a:lnTo>
                    <a:lnTo>
                      <a:pt x="136" y="127"/>
                    </a:lnTo>
                    <a:lnTo>
                      <a:pt x="156" y="106"/>
                    </a:lnTo>
                    <a:lnTo>
                      <a:pt x="175" y="87"/>
                    </a:lnTo>
                    <a:lnTo>
                      <a:pt x="193" y="68"/>
                    </a:lnTo>
                    <a:lnTo>
                      <a:pt x="209" y="49"/>
                    </a:lnTo>
                    <a:lnTo>
                      <a:pt x="224" y="32"/>
                    </a:lnTo>
                    <a:lnTo>
                      <a:pt x="237" y="17"/>
                    </a:lnTo>
                    <a:lnTo>
                      <a:pt x="237" y="11"/>
                    </a:lnTo>
                    <a:lnTo>
                      <a:pt x="237" y="7"/>
                    </a:lnTo>
                    <a:lnTo>
                      <a:pt x="237" y="2"/>
                    </a:lnTo>
                    <a:lnTo>
                      <a:pt x="240" y="0"/>
                    </a:lnTo>
                    <a:lnTo>
                      <a:pt x="248" y="2"/>
                    </a:lnTo>
                    <a:lnTo>
                      <a:pt x="258" y="2"/>
                    </a:lnTo>
                    <a:lnTo>
                      <a:pt x="265" y="4"/>
                    </a:lnTo>
                    <a:lnTo>
                      <a:pt x="269" y="12"/>
                    </a:lnTo>
                    <a:lnTo>
                      <a:pt x="272" y="18"/>
                    </a:lnTo>
                    <a:lnTo>
                      <a:pt x="271" y="21"/>
                    </a:lnTo>
                    <a:lnTo>
                      <a:pt x="268" y="25"/>
                    </a:lnTo>
                    <a:lnTo>
                      <a:pt x="268" y="32"/>
                    </a:lnTo>
                    <a:lnTo>
                      <a:pt x="284" y="61"/>
                    </a:lnTo>
                    <a:lnTo>
                      <a:pt x="299" y="89"/>
                    </a:lnTo>
                    <a:lnTo>
                      <a:pt x="313" y="117"/>
                    </a:lnTo>
                    <a:lnTo>
                      <a:pt x="328" y="145"/>
                    </a:lnTo>
                    <a:lnTo>
                      <a:pt x="340" y="175"/>
                    </a:lnTo>
                    <a:lnTo>
                      <a:pt x="353" y="204"/>
                    </a:lnTo>
                    <a:lnTo>
                      <a:pt x="367" y="232"/>
                    </a:lnTo>
                    <a:lnTo>
                      <a:pt x="381" y="260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3" name="Freeform 9"/>
              <p:cNvSpPr>
                <a:spLocks/>
              </p:cNvSpPr>
              <p:nvPr/>
            </p:nvSpPr>
            <p:spPr bwMode="auto">
              <a:xfrm>
                <a:off x="2297" y="2596"/>
                <a:ext cx="141" cy="242"/>
              </a:xfrm>
              <a:custGeom>
                <a:avLst/>
                <a:gdLst/>
                <a:ahLst/>
                <a:cxnLst>
                  <a:cxn ang="0">
                    <a:pos x="122" y="242"/>
                  </a:cxn>
                  <a:cxn ang="0">
                    <a:pos x="109" y="214"/>
                  </a:cxn>
                  <a:cxn ang="0">
                    <a:pos x="98" y="187"/>
                  </a:cxn>
                  <a:cxn ang="0">
                    <a:pos x="85" y="159"/>
                  </a:cxn>
                  <a:cxn ang="0">
                    <a:pos x="73" y="130"/>
                  </a:cxn>
                  <a:cxn ang="0">
                    <a:pos x="58" y="102"/>
                  </a:cxn>
                  <a:cxn ang="0">
                    <a:pos x="44" y="74"/>
                  </a:cxn>
                  <a:cxn ang="0">
                    <a:pos x="30" y="47"/>
                  </a:cxn>
                  <a:cxn ang="0">
                    <a:pos x="15" y="20"/>
                  </a:cxn>
                  <a:cxn ang="0">
                    <a:pos x="9" y="20"/>
                  </a:cxn>
                  <a:cxn ang="0">
                    <a:pos x="3" y="18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5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32" y="23"/>
                  </a:cxn>
                  <a:cxn ang="0">
                    <a:pos x="41" y="44"/>
                  </a:cxn>
                  <a:cxn ang="0">
                    <a:pos x="53" y="65"/>
                  </a:cxn>
                  <a:cxn ang="0">
                    <a:pos x="64" y="85"/>
                  </a:cxn>
                  <a:cxn ang="0">
                    <a:pos x="75" y="106"/>
                  </a:cxn>
                  <a:cxn ang="0">
                    <a:pos x="87" y="127"/>
                  </a:cxn>
                  <a:cxn ang="0">
                    <a:pos x="97" y="149"/>
                  </a:cxn>
                  <a:cxn ang="0">
                    <a:pos x="105" y="171"/>
                  </a:cxn>
                  <a:cxn ang="0">
                    <a:pos x="115" y="190"/>
                  </a:cxn>
                  <a:cxn ang="0">
                    <a:pos x="124" y="207"/>
                  </a:cxn>
                  <a:cxn ang="0">
                    <a:pos x="132" y="224"/>
                  </a:cxn>
                  <a:cxn ang="0">
                    <a:pos x="141" y="242"/>
                  </a:cxn>
                  <a:cxn ang="0">
                    <a:pos x="122" y="242"/>
                  </a:cxn>
                </a:cxnLst>
                <a:rect l="0" t="0" r="r" b="b"/>
                <a:pathLst>
                  <a:path w="141" h="242">
                    <a:moveTo>
                      <a:pt x="122" y="242"/>
                    </a:moveTo>
                    <a:lnTo>
                      <a:pt x="109" y="214"/>
                    </a:lnTo>
                    <a:lnTo>
                      <a:pt x="98" y="187"/>
                    </a:lnTo>
                    <a:lnTo>
                      <a:pt x="85" y="159"/>
                    </a:lnTo>
                    <a:lnTo>
                      <a:pt x="73" y="130"/>
                    </a:lnTo>
                    <a:lnTo>
                      <a:pt x="58" y="102"/>
                    </a:lnTo>
                    <a:lnTo>
                      <a:pt x="44" y="74"/>
                    </a:lnTo>
                    <a:lnTo>
                      <a:pt x="30" y="47"/>
                    </a:lnTo>
                    <a:lnTo>
                      <a:pt x="15" y="20"/>
                    </a:lnTo>
                    <a:lnTo>
                      <a:pt x="9" y="20"/>
                    </a:lnTo>
                    <a:lnTo>
                      <a:pt x="3" y="18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32" y="23"/>
                    </a:lnTo>
                    <a:lnTo>
                      <a:pt x="41" y="44"/>
                    </a:lnTo>
                    <a:lnTo>
                      <a:pt x="53" y="65"/>
                    </a:lnTo>
                    <a:lnTo>
                      <a:pt x="64" y="85"/>
                    </a:lnTo>
                    <a:lnTo>
                      <a:pt x="75" y="106"/>
                    </a:lnTo>
                    <a:lnTo>
                      <a:pt x="87" y="127"/>
                    </a:lnTo>
                    <a:lnTo>
                      <a:pt x="97" y="149"/>
                    </a:lnTo>
                    <a:lnTo>
                      <a:pt x="105" y="171"/>
                    </a:lnTo>
                    <a:lnTo>
                      <a:pt x="115" y="190"/>
                    </a:lnTo>
                    <a:lnTo>
                      <a:pt x="124" y="207"/>
                    </a:lnTo>
                    <a:lnTo>
                      <a:pt x="132" y="224"/>
                    </a:lnTo>
                    <a:lnTo>
                      <a:pt x="141" y="242"/>
                    </a:lnTo>
                    <a:lnTo>
                      <a:pt x="122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4" name="Freeform 10"/>
              <p:cNvSpPr>
                <a:spLocks/>
              </p:cNvSpPr>
              <p:nvPr/>
            </p:nvSpPr>
            <p:spPr bwMode="auto">
              <a:xfrm>
                <a:off x="2351" y="2648"/>
                <a:ext cx="162" cy="190"/>
              </a:xfrm>
              <a:custGeom>
                <a:avLst/>
                <a:gdLst/>
                <a:ahLst/>
                <a:cxnLst>
                  <a:cxn ang="0">
                    <a:pos x="97" y="190"/>
                  </a:cxn>
                  <a:cxn ang="0">
                    <a:pos x="98" y="189"/>
                  </a:cxn>
                  <a:cxn ang="0">
                    <a:pos x="99" y="187"/>
                  </a:cxn>
                  <a:cxn ang="0">
                    <a:pos x="99" y="187"/>
                  </a:cxn>
                  <a:cxn ang="0">
                    <a:pos x="101" y="186"/>
                  </a:cxn>
                  <a:cxn ang="0">
                    <a:pos x="94" y="165"/>
                  </a:cxn>
                  <a:cxn ang="0">
                    <a:pos x="84" y="145"/>
                  </a:cxn>
                  <a:cxn ang="0">
                    <a:pos x="74" y="126"/>
                  </a:cxn>
                  <a:cxn ang="0">
                    <a:pos x="63" y="108"/>
                  </a:cxn>
                  <a:cxn ang="0">
                    <a:pos x="53" y="90"/>
                  </a:cxn>
                  <a:cxn ang="0">
                    <a:pos x="41" y="71"/>
                  </a:cxn>
                  <a:cxn ang="0">
                    <a:pos x="33" y="51"/>
                  </a:cxn>
                  <a:cxn ang="0">
                    <a:pos x="24" y="32"/>
                  </a:cxn>
                  <a:cxn ang="0">
                    <a:pos x="17" y="26"/>
                  </a:cxn>
                  <a:cxn ang="0">
                    <a:pos x="10" y="19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26" y="13"/>
                  </a:cxn>
                  <a:cxn ang="0">
                    <a:pos x="33" y="29"/>
                  </a:cxn>
                  <a:cxn ang="0">
                    <a:pos x="41" y="43"/>
                  </a:cxn>
                  <a:cxn ang="0">
                    <a:pos x="46" y="39"/>
                  </a:cxn>
                  <a:cxn ang="0">
                    <a:pos x="47" y="32"/>
                  </a:cxn>
                  <a:cxn ang="0">
                    <a:pos x="48" y="27"/>
                  </a:cxn>
                  <a:cxn ang="0">
                    <a:pos x="55" y="26"/>
                  </a:cxn>
                  <a:cxn ang="0">
                    <a:pos x="61" y="27"/>
                  </a:cxn>
                  <a:cxn ang="0">
                    <a:pos x="67" y="32"/>
                  </a:cxn>
                  <a:cxn ang="0">
                    <a:pos x="72" y="37"/>
                  </a:cxn>
                  <a:cxn ang="0">
                    <a:pos x="80" y="39"/>
                  </a:cxn>
                  <a:cxn ang="0">
                    <a:pos x="89" y="58"/>
                  </a:cxn>
                  <a:cxn ang="0">
                    <a:pos x="99" y="78"/>
                  </a:cxn>
                  <a:cxn ang="0">
                    <a:pos x="109" y="98"/>
                  </a:cxn>
                  <a:cxn ang="0">
                    <a:pos x="119" y="117"/>
                  </a:cxn>
                  <a:cxn ang="0">
                    <a:pos x="131" y="135"/>
                  </a:cxn>
                  <a:cxn ang="0">
                    <a:pos x="140" y="153"/>
                  </a:cxn>
                  <a:cxn ang="0">
                    <a:pos x="152" y="172"/>
                  </a:cxn>
                  <a:cxn ang="0">
                    <a:pos x="162" y="190"/>
                  </a:cxn>
                  <a:cxn ang="0">
                    <a:pos x="97" y="190"/>
                  </a:cxn>
                </a:cxnLst>
                <a:rect l="0" t="0" r="r" b="b"/>
                <a:pathLst>
                  <a:path w="162" h="190">
                    <a:moveTo>
                      <a:pt x="97" y="190"/>
                    </a:moveTo>
                    <a:lnTo>
                      <a:pt x="98" y="189"/>
                    </a:lnTo>
                    <a:lnTo>
                      <a:pt x="99" y="187"/>
                    </a:lnTo>
                    <a:lnTo>
                      <a:pt x="99" y="187"/>
                    </a:lnTo>
                    <a:lnTo>
                      <a:pt x="101" y="186"/>
                    </a:lnTo>
                    <a:lnTo>
                      <a:pt x="94" y="165"/>
                    </a:lnTo>
                    <a:lnTo>
                      <a:pt x="84" y="145"/>
                    </a:lnTo>
                    <a:lnTo>
                      <a:pt x="74" y="126"/>
                    </a:lnTo>
                    <a:lnTo>
                      <a:pt x="63" y="108"/>
                    </a:lnTo>
                    <a:lnTo>
                      <a:pt x="53" y="90"/>
                    </a:lnTo>
                    <a:lnTo>
                      <a:pt x="41" y="71"/>
                    </a:lnTo>
                    <a:lnTo>
                      <a:pt x="33" y="51"/>
                    </a:lnTo>
                    <a:lnTo>
                      <a:pt x="24" y="32"/>
                    </a:lnTo>
                    <a:lnTo>
                      <a:pt x="17" y="26"/>
                    </a:lnTo>
                    <a:lnTo>
                      <a:pt x="10" y="19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6" y="13"/>
                    </a:lnTo>
                    <a:lnTo>
                      <a:pt x="33" y="29"/>
                    </a:lnTo>
                    <a:lnTo>
                      <a:pt x="41" y="43"/>
                    </a:lnTo>
                    <a:lnTo>
                      <a:pt x="46" y="39"/>
                    </a:lnTo>
                    <a:lnTo>
                      <a:pt x="47" y="32"/>
                    </a:lnTo>
                    <a:lnTo>
                      <a:pt x="48" y="27"/>
                    </a:lnTo>
                    <a:lnTo>
                      <a:pt x="55" y="26"/>
                    </a:lnTo>
                    <a:lnTo>
                      <a:pt x="61" y="27"/>
                    </a:lnTo>
                    <a:lnTo>
                      <a:pt x="67" y="32"/>
                    </a:lnTo>
                    <a:lnTo>
                      <a:pt x="72" y="37"/>
                    </a:lnTo>
                    <a:lnTo>
                      <a:pt x="80" y="39"/>
                    </a:lnTo>
                    <a:lnTo>
                      <a:pt x="89" y="58"/>
                    </a:lnTo>
                    <a:lnTo>
                      <a:pt x="99" y="78"/>
                    </a:lnTo>
                    <a:lnTo>
                      <a:pt x="109" y="98"/>
                    </a:lnTo>
                    <a:lnTo>
                      <a:pt x="119" y="117"/>
                    </a:lnTo>
                    <a:lnTo>
                      <a:pt x="131" y="135"/>
                    </a:lnTo>
                    <a:lnTo>
                      <a:pt x="140" y="153"/>
                    </a:lnTo>
                    <a:lnTo>
                      <a:pt x="152" y="172"/>
                    </a:lnTo>
                    <a:lnTo>
                      <a:pt x="162" y="190"/>
                    </a:lnTo>
                    <a:lnTo>
                      <a:pt x="97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5" name="Freeform 11"/>
              <p:cNvSpPr>
                <a:spLocks/>
              </p:cNvSpPr>
              <p:nvPr/>
            </p:nvSpPr>
            <p:spPr bwMode="auto">
              <a:xfrm>
                <a:off x="2258" y="1776"/>
                <a:ext cx="1062" cy="1062"/>
              </a:xfrm>
              <a:custGeom>
                <a:avLst/>
                <a:gdLst/>
                <a:ahLst/>
                <a:cxnLst>
                  <a:cxn ang="0">
                    <a:pos x="344" y="1017"/>
                  </a:cxn>
                  <a:cxn ang="0">
                    <a:pos x="369" y="932"/>
                  </a:cxn>
                  <a:cxn ang="0">
                    <a:pos x="294" y="850"/>
                  </a:cxn>
                  <a:cxn ang="0">
                    <a:pos x="195" y="829"/>
                  </a:cxn>
                  <a:cxn ang="0">
                    <a:pos x="154" y="717"/>
                  </a:cxn>
                  <a:cxn ang="0">
                    <a:pos x="212" y="544"/>
                  </a:cxn>
                  <a:cxn ang="0">
                    <a:pos x="222" y="680"/>
                  </a:cxn>
                  <a:cxn ang="0">
                    <a:pos x="239" y="584"/>
                  </a:cxn>
                  <a:cxn ang="0">
                    <a:pos x="276" y="697"/>
                  </a:cxn>
                  <a:cxn ang="0">
                    <a:pos x="224" y="728"/>
                  </a:cxn>
                  <a:cxn ang="0">
                    <a:pos x="267" y="775"/>
                  </a:cxn>
                  <a:cxn ang="0">
                    <a:pos x="225" y="718"/>
                  </a:cxn>
                  <a:cxn ang="0">
                    <a:pos x="212" y="789"/>
                  </a:cxn>
                  <a:cxn ang="0">
                    <a:pos x="275" y="817"/>
                  </a:cxn>
                  <a:cxn ang="0">
                    <a:pos x="320" y="769"/>
                  </a:cxn>
                  <a:cxn ang="0">
                    <a:pos x="419" y="895"/>
                  </a:cxn>
                  <a:cxn ang="0">
                    <a:pos x="615" y="972"/>
                  </a:cxn>
                  <a:cxn ang="0">
                    <a:pos x="685" y="969"/>
                  </a:cxn>
                  <a:cxn ang="0">
                    <a:pos x="896" y="787"/>
                  </a:cxn>
                  <a:cxn ang="0">
                    <a:pos x="836" y="676"/>
                  </a:cxn>
                  <a:cxn ang="0">
                    <a:pos x="820" y="470"/>
                  </a:cxn>
                  <a:cxn ang="0">
                    <a:pos x="437" y="333"/>
                  </a:cxn>
                  <a:cxn ang="0">
                    <a:pos x="426" y="316"/>
                  </a:cxn>
                  <a:cxn ang="0">
                    <a:pos x="559" y="357"/>
                  </a:cxn>
                  <a:cxn ang="0">
                    <a:pos x="673" y="395"/>
                  </a:cxn>
                  <a:cxn ang="0">
                    <a:pos x="827" y="449"/>
                  </a:cxn>
                  <a:cxn ang="0">
                    <a:pos x="1006" y="531"/>
                  </a:cxn>
                  <a:cxn ang="0">
                    <a:pos x="963" y="252"/>
                  </a:cxn>
                  <a:cxn ang="0">
                    <a:pos x="780" y="186"/>
                  </a:cxn>
                  <a:cxn ang="0">
                    <a:pos x="598" y="190"/>
                  </a:cxn>
                  <a:cxn ang="0">
                    <a:pos x="520" y="205"/>
                  </a:cxn>
                  <a:cxn ang="0">
                    <a:pos x="823" y="302"/>
                  </a:cxn>
                  <a:cxn ang="0">
                    <a:pos x="983" y="442"/>
                  </a:cxn>
                  <a:cxn ang="0">
                    <a:pos x="803" y="307"/>
                  </a:cxn>
                  <a:cxn ang="0">
                    <a:pos x="667" y="258"/>
                  </a:cxn>
                  <a:cxn ang="0">
                    <a:pos x="484" y="229"/>
                  </a:cxn>
                  <a:cxn ang="0">
                    <a:pos x="377" y="263"/>
                  </a:cxn>
                  <a:cxn ang="0">
                    <a:pos x="243" y="351"/>
                  </a:cxn>
                  <a:cxn ang="0">
                    <a:pos x="24" y="551"/>
                  </a:cxn>
                  <a:cxn ang="0">
                    <a:pos x="14" y="525"/>
                  </a:cxn>
                  <a:cxn ang="0">
                    <a:pos x="160" y="321"/>
                  </a:cxn>
                  <a:cxn ang="0">
                    <a:pos x="151" y="225"/>
                  </a:cxn>
                  <a:cxn ang="0">
                    <a:pos x="194" y="187"/>
                  </a:cxn>
                  <a:cxn ang="0">
                    <a:pos x="272" y="115"/>
                  </a:cxn>
                  <a:cxn ang="0">
                    <a:pos x="351" y="81"/>
                  </a:cxn>
                  <a:cxn ang="0">
                    <a:pos x="415" y="62"/>
                  </a:cxn>
                  <a:cxn ang="0">
                    <a:pos x="501" y="13"/>
                  </a:cxn>
                  <a:cxn ang="0">
                    <a:pos x="552" y="55"/>
                  </a:cxn>
                  <a:cxn ang="0">
                    <a:pos x="661" y="0"/>
                  </a:cxn>
                  <a:cxn ang="0">
                    <a:pos x="609" y="152"/>
                  </a:cxn>
                  <a:cxn ang="0">
                    <a:pos x="785" y="159"/>
                  </a:cxn>
                  <a:cxn ang="0">
                    <a:pos x="979" y="228"/>
                  </a:cxn>
                  <a:cxn ang="0">
                    <a:pos x="1055" y="462"/>
                  </a:cxn>
                  <a:cxn ang="0">
                    <a:pos x="1048" y="572"/>
                  </a:cxn>
                  <a:cxn ang="0">
                    <a:pos x="898" y="552"/>
                  </a:cxn>
                  <a:cxn ang="0">
                    <a:pos x="928" y="789"/>
                  </a:cxn>
                  <a:cxn ang="0">
                    <a:pos x="792" y="936"/>
                  </a:cxn>
                  <a:cxn ang="0">
                    <a:pos x="758" y="1061"/>
                  </a:cxn>
                </a:cxnLst>
                <a:rect l="0" t="0" r="r" b="b"/>
                <a:pathLst>
                  <a:path w="1062" h="1062">
                    <a:moveTo>
                      <a:pt x="280" y="1062"/>
                    </a:moveTo>
                    <a:lnTo>
                      <a:pt x="289" y="1058"/>
                    </a:lnTo>
                    <a:lnTo>
                      <a:pt x="297" y="1052"/>
                    </a:lnTo>
                    <a:lnTo>
                      <a:pt x="306" y="1048"/>
                    </a:lnTo>
                    <a:lnTo>
                      <a:pt x="314" y="1044"/>
                    </a:lnTo>
                    <a:lnTo>
                      <a:pt x="323" y="1038"/>
                    </a:lnTo>
                    <a:lnTo>
                      <a:pt x="331" y="1031"/>
                    </a:lnTo>
                    <a:lnTo>
                      <a:pt x="338" y="1025"/>
                    </a:lnTo>
                    <a:lnTo>
                      <a:pt x="344" y="1017"/>
                    </a:lnTo>
                    <a:lnTo>
                      <a:pt x="345" y="1010"/>
                    </a:lnTo>
                    <a:lnTo>
                      <a:pt x="343" y="1006"/>
                    </a:lnTo>
                    <a:lnTo>
                      <a:pt x="338" y="1001"/>
                    </a:lnTo>
                    <a:lnTo>
                      <a:pt x="340" y="994"/>
                    </a:lnTo>
                    <a:lnTo>
                      <a:pt x="394" y="956"/>
                    </a:lnTo>
                    <a:lnTo>
                      <a:pt x="389" y="949"/>
                    </a:lnTo>
                    <a:lnTo>
                      <a:pt x="384" y="943"/>
                    </a:lnTo>
                    <a:lnTo>
                      <a:pt x="375" y="939"/>
                    </a:lnTo>
                    <a:lnTo>
                      <a:pt x="369" y="932"/>
                    </a:lnTo>
                    <a:lnTo>
                      <a:pt x="360" y="925"/>
                    </a:lnTo>
                    <a:lnTo>
                      <a:pt x="351" y="915"/>
                    </a:lnTo>
                    <a:lnTo>
                      <a:pt x="341" y="905"/>
                    </a:lnTo>
                    <a:lnTo>
                      <a:pt x="333" y="895"/>
                    </a:lnTo>
                    <a:lnTo>
                      <a:pt x="323" y="884"/>
                    </a:lnTo>
                    <a:lnTo>
                      <a:pt x="314" y="872"/>
                    </a:lnTo>
                    <a:lnTo>
                      <a:pt x="306" y="860"/>
                    </a:lnTo>
                    <a:lnTo>
                      <a:pt x="299" y="848"/>
                    </a:lnTo>
                    <a:lnTo>
                      <a:pt x="294" y="850"/>
                    </a:lnTo>
                    <a:lnTo>
                      <a:pt x="293" y="853"/>
                    </a:lnTo>
                    <a:lnTo>
                      <a:pt x="290" y="857"/>
                    </a:lnTo>
                    <a:lnTo>
                      <a:pt x="290" y="863"/>
                    </a:lnTo>
                    <a:lnTo>
                      <a:pt x="263" y="860"/>
                    </a:lnTo>
                    <a:lnTo>
                      <a:pt x="242" y="855"/>
                    </a:lnTo>
                    <a:lnTo>
                      <a:pt x="226" y="850"/>
                    </a:lnTo>
                    <a:lnTo>
                      <a:pt x="214" y="843"/>
                    </a:lnTo>
                    <a:lnTo>
                      <a:pt x="204" y="836"/>
                    </a:lnTo>
                    <a:lnTo>
                      <a:pt x="195" y="829"/>
                    </a:lnTo>
                    <a:lnTo>
                      <a:pt x="188" y="823"/>
                    </a:lnTo>
                    <a:lnTo>
                      <a:pt x="181" y="817"/>
                    </a:lnTo>
                    <a:lnTo>
                      <a:pt x="173" y="804"/>
                    </a:lnTo>
                    <a:lnTo>
                      <a:pt x="165" y="792"/>
                    </a:lnTo>
                    <a:lnTo>
                      <a:pt x="158" y="778"/>
                    </a:lnTo>
                    <a:lnTo>
                      <a:pt x="153" y="762"/>
                    </a:lnTo>
                    <a:lnTo>
                      <a:pt x="150" y="748"/>
                    </a:lnTo>
                    <a:lnTo>
                      <a:pt x="150" y="732"/>
                    </a:lnTo>
                    <a:lnTo>
                      <a:pt x="154" y="717"/>
                    </a:lnTo>
                    <a:lnTo>
                      <a:pt x="161" y="701"/>
                    </a:lnTo>
                    <a:lnTo>
                      <a:pt x="173" y="691"/>
                    </a:lnTo>
                    <a:lnTo>
                      <a:pt x="174" y="680"/>
                    </a:lnTo>
                    <a:lnTo>
                      <a:pt x="171" y="666"/>
                    </a:lnTo>
                    <a:lnTo>
                      <a:pt x="167" y="647"/>
                    </a:lnTo>
                    <a:lnTo>
                      <a:pt x="164" y="627"/>
                    </a:lnTo>
                    <a:lnTo>
                      <a:pt x="170" y="603"/>
                    </a:lnTo>
                    <a:lnTo>
                      <a:pt x="184" y="575"/>
                    </a:lnTo>
                    <a:lnTo>
                      <a:pt x="212" y="544"/>
                    </a:lnTo>
                    <a:lnTo>
                      <a:pt x="216" y="559"/>
                    </a:lnTo>
                    <a:lnTo>
                      <a:pt x="218" y="575"/>
                    </a:lnTo>
                    <a:lnTo>
                      <a:pt x="216" y="588"/>
                    </a:lnTo>
                    <a:lnTo>
                      <a:pt x="215" y="593"/>
                    </a:lnTo>
                    <a:lnTo>
                      <a:pt x="212" y="615"/>
                    </a:lnTo>
                    <a:lnTo>
                      <a:pt x="205" y="639"/>
                    </a:lnTo>
                    <a:lnTo>
                      <a:pt x="202" y="663"/>
                    </a:lnTo>
                    <a:lnTo>
                      <a:pt x="215" y="684"/>
                    </a:lnTo>
                    <a:lnTo>
                      <a:pt x="222" y="680"/>
                    </a:lnTo>
                    <a:lnTo>
                      <a:pt x="226" y="673"/>
                    </a:lnTo>
                    <a:lnTo>
                      <a:pt x="229" y="664"/>
                    </a:lnTo>
                    <a:lnTo>
                      <a:pt x="231" y="654"/>
                    </a:lnTo>
                    <a:lnTo>
                      <a:pt x="231" y="642"/>
                    </a:lnTo>
                    <a:lnTo>
                      <a:pt x="235" y="629"/>
                    </a:lnTo>
                    <a:lnTo>
                      <a:pt x="238" y="615"/>
                    </a:lnTo>
                    <a:lnTo>
                      <a:pt x="233" y="599"/>
                    </a:lnTo>
                    <a:lnTo>
                      <a:pt x="236" y="592"/>
                    </a:lnTo>
                    <a:lnTo>
                      <a:pt x="239" y="584"/>
                    </a:lnTo>
                    <a:lnTo>
                      <a:pt x="242" y="576"/>
                    </a:lnTo>
                    <a:lnTo>
                      <a:pt x="248" y="569"/>
                    </a:lnTo>
                    <a:lnTo>
                      <a:pt x="252" y="584"/>
                    </a:lnTo>
                    <a:lnTo>
                      <a:pt x="260" y="609"/>
                    </a:lnTo>
                    <a:lnTo>
                      <a:pt x="267" y="634"/>
                    </a:lnTo>
                    <a:lnTo>
                      <a:pt x="265" y="653"/>
                    </a:lnTo>
                    <a:lnTo>
                      <a:pt x="263" y="670"/>
                    </a:lnTo>
                    <a:lnTo>
                      <a:pt x="269" y="684"/>
                    </a:lnTo>
                    <a:lnTo>
                      <a:pt x="276" y="697"/>
                    </a:lnTo>
                    <a:lnTo>
                      <a:pt x="280" y="708"/>
                    </a:lnTo>
                    <a:lnTo>
                      <a:pt x="275" y="715"/>
                    </a:lnTo>
                    <a:lnTo>
                      <a:pt x="269" y="721"/>
                    </a:lnTo>
                    <a:lnTo>
                      <a:pt x="263" y="724"/>
                    </a:lnTo>
                    <a:lnTo>
                      <a:pt x="256" y="725"/>
                    </a:lnTo>
                    <a:lnTo>
                      <a:pt x="249" y="727"/>
                    </a:lnTo>
                    <a:lnTo>
                      <a:pt x="241" y="727"/>
                    </a:lnTo>
                    <a:lnTo>
                      <a:pt x="232" y="727"/>
                    </a:lnTo>
                    <a:lnTo>
                      <a:pt x="224" y="728"/>
                    </a:lnTo>
                    <a:lnTo>
                      <a:pt x="225" y="736"/>
                    </a:lnTo>
                    <a:lnTo>
                      <a:pt x="228" y="744"/>
                    </a:lnTo>
                    <a:lnTo>
                      <a:pt x="232" y="748"/>
                    </a:lnTo>
                    <a:lnTo>
                      <a:pt x="239" y="751"/>
                    </a:lnTo>
                    <a:lnTo>
                      <a:pt x="246" y="753"/>
                    </a:lnTo>
                    <a:lnTo>
                      <a:pt x="253" y="755"/>
                    </a:lnTo>
                    <a:lnTo>
                      <a:pt x="262" y="756"/>
                    </a:lnTo>
                    <a:lnTo>
                      <a:pt x="270" y="758"/>
                    </a:lnTo>
                    <a:lnTo>
                      <a:pt x="267" y="775"/>
                    </a:lnTo>
                    <a:lnTo>
                      <a:pt x="267" y="795"/>
                    </a:lnTo>
                    <a:lnTo>
                      <a:pt x="263" y="809"/>
                    </a:lnTo>
                    <a:lnTo>
                      <a:pt x="248" y="814"/>
                    </a:lnTo>
                    <a:lnTo>
                      <a:pt x="236" y="792"/>
                    </a:lnTo>
                    <a:lnTo>
                      <a:pt x="225" y="770"/>
                    </a:lnTo>
                    <a:lnTo>
                      <a:pt x="215" y="746"/>
                    </a:lnTo>
                    <a:lnTo>
                      <a:pt x="211" y="721"/>
                    </a:lnTo>
                    <a:lnTo>
                      <a:pt x="216" y="718"/>
                    </a:lnTo>
                    <a:lnTo>
                      <a:pt x="225" y="718"/>
                    </a:lnTo>
                    <a:lnTo>
                      <a:pt x="232" y="719"/>
                    </a:lnTo>
                    <a:lnTo>
                      <a:pt x="238" y="717"/>
                    </a:lnTo>
                    <a:lnTo>
                      <a:pt x="231" y="711"/>
                    </a:lnTo>
                    <a:lnTo>
                      <a:pt x="222" y="705"/>
                    </a:lnTo>
                    <a:lnTo>
                      <a:pt x="211" y="702"/>
                    </a:lnTo>
                    <a:lnTo>
                      <a:pt x="201" y="702"/>
                    </a:lnTo>
                    <a:lnTo>
                      <a:pt x="198" y="731"/>
                    </a:lnTo>
                    <a:lnTo>
                      <a:pt x="201" y="761"/>
                    </a:lnTo>
                    <a:lnTo>
                      <a:pt x="212" y="789"/>
                    </a:lnTo>
                    <a:lnTo>
                      <a:pt x="229" y="814"/>
                    </a:lnTo>
                    <a:lnTo>
                      <a:pt x="233" y="819"/>
                    </a:lnTo>
                    <a:lnTo>
                      <a:pt x="239" y="823"/>
                    </a:lnTo>
                    <a:lnTo>
                      <a:pt x="246" y="827"/>
                    </a:lnTo>
                    <a:lnTo>
                      <a:pt x="253" y="830"/>
                    </a:lnTo>
                    <a:lnTo>
                      <a:pt x="260" y="833"/>
                    </a:lnTo>
                    <a:lnTo>
                      <a:pt x="266" y="831"/>
                    </a:lnTo>
                    <a:lnTo>
                      <a:pt x="272" y="826"/>
                    </a:lnTo>
                    <a:lnTo>
                      <a:pt x="275" y="817"/>
                    </a:lnTo>
                    <a:lnTo>
                      <a:pt x="276" y="806"/>
                    </a:lnTo>
                    <a:lnTo>
                      <a:pt x="279" y="789"/>
                    </a:lnTo>
                    <a:lnTo>
                      <a:pt x="282" y="772"/>
                    </a:lnTo>
                    <a:lnTo>
                      <a:pt x="283" y="759"/>
                    </a:lnTo>
                    <a:lnTo>
                      <a:pt x="289" y="756"/>
                    </a:lnTo>
                    <a:lnTo>
                      <a:pt x="297" y="758"/>
                    </a:lnTo>
                    <a:lnTo>
                      <a:pt x="304" y="761"/>
                    </a:lnTo>
                    <a:lnTo>
                      <a:pt x="313" y="762"/>
                    </a:lnTo>
                    <a:lnTo>
                      <a:pt x="320" y="769"/>
                    </a:lnTo>
                    <a:lnTo>
                      <a:pt x="326" y="778"/>
                    </a:lnTo>
                    <a:lnTo>
                      <a:pt x="330" y="786"/>
                    </a:lnTo>
                    <a:lnTo>
                      <a:pt x="331" y="789"/>
                    </a:lnTo>
                    <a:lnTo>
                      <a:pt x="338" y="796"/>
                    </a:lnTo>
                    <a:lnTo>
                      <a:pt x="347" y="809"/>
                    </a:lnTo>
                    <a:lnTo>
                      <a:pt x="357" y="826"/>
                    </a:lnTo>
                    <a:lnTo>
                      <a:pt x="371" y="847"/>
                    </a:lnTo>
                    <a:lnTo>
                      <a:pt x="392" y="870"/>
                    </a:lnTo>
                    <a:lnTo>
                      <a:pt x="419" y="895"/>
                    </a:lnTo>
                    <a:lnTo>
                      <a:pt x="456" y="921"/>
                    </a:lnTo>
                    <a:lnTo>
                      <a:pt x="504" y="947"/>
                    </a:lnTo>
                    <a:lnTo>
                      <a:pt x="520" y="952"/>
                    </a:lnTo>
                    <a:lnTo>
                      <a:pt x="537" y="955"/>
                    </a:lnTo>
                    <a:lnTo>
                      <a:pt x="552" y="957"/>
                    </a:lnTo>
                    <a:lnTo>
                      <a:pt x="569" y="960"/>
                    </a:lnTo>
                    <a:lnTo>
                      <a:pt x="585" y="963"/>
                    </a:lnTo>
                    <a:lnTo>
                      <a:pt x="600" y="967"/>
                    </a:lnTo>
                    <a:lnTo>
                      <a:pt x="615" y="972"/>
                    </a:lnTo>
                    <a:lnTo>
                      <a:pt x="629" y="979"/>
                    </a:lnTo>
                    <a:lnTo>
                      <a:pt x="637" y="981"/>
                    </a:lnTo>
                    <a:lnTo>
                      <a:pt x="644" y="983"/>
                    </a:lnTo>
                    <a:lnTo>
                      <a:pt x="651" y="983"/>
                    </a:lnTo>
                    <a:lnTo>
                      <a:pt x="658" y="981"/>
                    </a:lnTo>
                    <a:lnTo>
                      <a:pt x="666" y="979"/>
                    </a:lnTo>
                    <a:lnTo>
                      <a:pt x="673" y="976"/>
                    </a:lnTo>
                    <a:lnTo>
                      <a:pt x="678" y="973"/>
                    </a:lnTo>
                    <a:lnTo>
                      <a:pt x="685" y="969"/>
                    </a:lnTo>
                    <a:lnTo>
                      <a:pt x="714" y="950"/>
                    </a:lnTo>
                    <a:lnTo>
                      <a:pt x="743" y="933"/>
                    </a:lnTo>
                    <a:lnTo>
                      <a:pt x="776" y="918"/>
                    </a:lnTo>
                    <a:lnTo>
                      <a:pt x="806" y="902"/>
                    </a:lnTo>
                    <a:lnTo>
                      <a:pt x="836" y="884"/>
                    </a:lnTo>
                    <a:lnTo>
                      <a:pt x="861" y="863"/>
                    </a:lnTo>
                    <a:lnTo>
                      <a:pt x="882" y="837"/>
                    </a:lnTo>
                    <a:lnTo>
                      <a:pt x="896" y="806"/>
                    </a:lnTo>
                    <a:lnTo>
                      <a:pt x="896" y="787"/>
                    </a:lnTo>
                    <a:lnTo>
                      <a:pt x="894" y="772"/>
                    </a:lnTo>
                    <a:lnTo>
                      <a:pt x="889" y="756"/>
                    </a:lnTo>
                    <a:lnTo>
                      <a:pt x="884" y="744"/>
                    </a:lnTo>
                    <a:lnTo>
                      <a:pt x="875" y="731"/>
                    </a:lnTo>
                    <a:lnTo>
                      <a:pt x="865" y="721"/>
                    </a:lnTo>
                    <a:lnTo>
                      <a:pt x="855" y="711"/>
                    </a:lnTo>
                    <a:lnTo>
                      <a:pt x="844" y="702"/>
                    </a:lnTo>
                    <a:lnTo>
                      <a:pt x="834" y="690"/>
                    </a:lnTo>
                    <a:lnTo>
                      <a:pt x="836" y="676"/>
                    </a:lnTo>
                    <a:lnTo>
                      <a:pt x="841" y="660"/>
                    </a:lnTo>
                    <a:lnTo>
                      <a:pt x="844" y="646"/>
                    </a:lnTo>
                    <a:lnTo>
                      <a:pt x="853" y="613"/>
                    </a:lnTo>
                    <a:lnTo>
                      <a:pt x="862" y="568"/>
                    </a:lnTo>
                    <a:lnTo>
                      <a:pt x="871" y="524"/>
                    </a:lnTo>
                    <a:lnTo>
                      <a:pt x="875" y="494"/>
                    </a:lnTo>
                    <a:lnTo>
                      <a:pt x="865" y="490"/>
                    </a:lnTo>
                    <a:lnTo>
                      <a:pt x="847" y="482"/>
                    </a:lnTo>
                    <a:lnTo>
                      <a:pt x="820" y="470"/>
                    </a:lnTo>
                    <a:lnTo>
                      <a:pt x="786" y="457"/>
                    </a:lnTo>
                    <a:lnTo>
                      <a:pt x="746" y="443"/>
                    </a:lnTo>
                    <a:lnTo>
                      <a:pt x="702" y="428"/>
                    </a:lnTo>
                    <a:lnTo>
                      <a:pt x="657" y="411"/>
                    </a:lnTo>
                    <a:lnTo>
                      <a:pt x="609" y="394"/>
                    </a:lnTo>
                    <a:lnTo>
                      <a:pt x="562" y="377"/>
                    </a:lnTo>
                    <a:lnTo>
                      <a:pt x="517" y="361"/>
                    </a:lnTo>
                    <a:lnTo>
                      <a:pt x="474" y="346"/>
                    </a:lnTo>
                    <a:lnTo>
                      <a:pt x="437" y="333"/>
                    </a:lnTo>
                    <a:lnTo>
                      <a:pt x="405" y="321"/>
                    </a:lnTo>
                    <a:lnTo>
                      <a:pt x="381" y="313"/>
                    </a:lnTo>
                    <a:lnTo>
                      <a:pt x="365" y="307"/>
                    </a:lnTo>
                    <a:lnTo>
                      <a:pt x="360" y="306"/>
                    </a:lnTo>
                    <a:lnTo>
                      <a:pt x="369" y="299"/>
                    </a:lnTo>
                    <a:lnTo>
                      <a:pt x="384" y="303"/>
                    </a:lnTo>
                    <a:lnTo>
                      <a:pt x="398" y="307"/>
                    </a:lnTo>
                    <a:lnTo>
                      <a:pt x="412" y="313"/>
                    </a:lnTo>
                    <a:lnTo>
                      <a:pt x="426" y="316"/>
                    </a:lnTo>
                    <a:lnTo>
                      <a:pt x="440" y="320"/>
                    </a:lnTo>
                    <a:lnTo>
                      <a:pt x="456" y="324"/>
                    </a:lnTo>
                    <a:lnTo>
                      <a:pt x="470" y="329"/>
                    </a:lnTo>
                    <a:lnTo>
                      <a:pt x="486" y="333"/>
                    </a:lnTo>
                    <a:lnTo>
                      <a:pt x="500" y="337"/>
                    </a:lnTo>
                    <a:lnTo>
                      <a:pt x="515" y="341"/>
                    </a:lnTo>
                    <a:lnTo>
                      <a:pt x="530" y="347"/>
                    </a:lnTo>
                    <a:lnTo>
                      <a:pt x="545" y="351"/>
                    </a:lnTo>
                    <a:lnTo>
                      <a:pt x="559" y="357"/>
                    </a:lnTo>
                    <a:lnTo>
                      <a:pt x="573" y="363"/>
                    </a:lnTo>
                    <a:lnTo>
                      <a:pt x="586" y="368"/>
                    </a:lnTo>
                    <a:lnTo>
                      <a:pt x="600" y="374"/>
                    </a:lnTo>
                    <a:lnTo>
                      <a:pt x="606" y="375"/>
                    </a:lnTo>
                    <a:lnTo>
                      <a:pt x="615" y="378"/>
                    </a:lnTo>
                    <a:lnTo>
                      <a:pt x="626" y="381"/>
                    </a:lnTo>
                    <a:lnTo>
                      <a:pt x="640" y="385"/>
                    </a:lnTo>
                    <a:lnTo>
                      <a:pt x="656" y="389"/>
                    </a:lnTo>
                    <a:lnTo>
                      <a:pt x="673" y="395"/>
                    </a:lnTo>
                    <a:lnTo>
                      <a:pt x="691" y="401"/>
                    </a:lnTo>
                    <a:lnTo>
                      <a:pt x="711" y="406"/>
                    </a:lnTo>
                    <a:lnTo>
                      <a:pt x="731" y="412"/>
                    </a:lnTo>
                    <a:lnTo>
                      <a:pt x="749" y="419"/>
                    </a:lnTo>
                    <a:lnTo>
                      <a:pt x="768" y="425"/>
                    </a:lnTo>
                    <a:lnTo>
                      <a:pt x="786" y="432"/>
                    </a:lnTo>
                    <a:lnTo>
                      <a:pt x="802" y="438"/>
                    </a:lnTo>
                    <a:lnTo>
                      <a:pt x="816" y="443"/>
                    </a:lnTo>
                    <a:lnTo>
                      <a:pt x="827" y="449"/>
                    </a:lnTo>
                    <a:lnTo>
                      <a:pt x="837" y="453"/>
                    </a:lnTo>
                    <a:lnTo>
                      <a:pt x="847" y="453"/>
                    </a:lnTo>
                    <a:lnTo>
                      <a:pt x="867" y="459"/>
                    </a:lnTo>
                    <a:lnTo>
                      <a:pt x="891" y="470"/>
                    </a:lnTo>
                    <a:lnTo>
                      <a:pt x="919" y="483"/>
                    </a:lnTo>
                    <a:lnTo>
                      <a:pt x="947" y="499"/>
                    </a:lnTo>
                    <a:lnTo>
                      <a:pt x="973" y="511"/>
                    </a:lnTo>
                    <a:lnTo>
                      <a:pt x="994" y="524"/>
                    </a:lnTo>
                    <a:lnTo>
                      <a:pt x="1006" y="531"/>
                    </a:lnTo>
                    <a:lnTo>
                      <a:pt x="1010" y="520"/>
                    </a:lnTo>
                    <a:lnTo>
                      <a:pt x="1017" y="497"/>
                    </a:lnTo>
                    <a:lnTo>
                      <a:pt x="1024" y="466"/>
                    </a:lnTo>
                    <a:lnTo>
                      <a:pt x="1028" y="429"/>
                    </a:lnTo>
                    <a:lnTo>
                      <a:pt x="1030" y="388"/>
                    </a:lnTo>
                    <a:lnTo>
                      <a:pt x="1023" y="344"/>
                    </a:lnTo>
                    <a:lnTo>
                      <a:pt x="1006" y="303"/>
                    </a:lnTo>
                    <a:lnTo>
                      <a:pt x="977" y="263"/>
                    </a:lnTo>
                    <a:lnTo>
                      <a:pt x="963" y="252"/>
                    </a:lnTo>
                    <a:lnTo>
                      <a:pt x="949" y="242"/>
                    </a:lnTo>
                    <a:lnTo>
                      <a:pt x="932" y="232"/>
                    </a:lnTo>
                    <a:lnTo>
                      <a:pt x="913" y="222"/>
                    </a:lnTo>
                    <a:lnTo>
                      <a:pt x="894" y="214"/>
                    </a:lnTo>
                    <a:lnTo>
                      <a:pt x="872" y="207"/>
                    </a:lnTo>
                    <a:lnTo>
                      <a:pt x="851" y="200"/>
                    </a:lnTo>
                    <a:lnTo>
                      <a:pt x="828" y="194"/>
                    </a:lnTo>
                    <a:lnTo>
                      <a:pt x="804" y="188"/>
                    </a:lnTo>
                    <a:lnTo>
                      <a:pt x="780" y="186"/>
                    </a:lnTo>
                    <a:lnTo>
                      <a:pt x="755" y="183"/>
                    </a:lnTo>
                    <a:lnTo>
                      <a:pt x="729" y="180"/>
                    </a:lnTo>
                    <a:lnTo>
                      <a:pt x="702" y="180"/>
                    </a:lnTo>
                    <a:lnTo>
                      <a:pt x="675" y="180"/>
                    </a:lnTo>
                    <a:lnTo>
                      <a:pt x="649" y="181"/>
                    </a:lnTo>
                    <a:lnTo>
                      <a:pt x="622" y="184"/>
                    </a:lnTo>
                    <a:lnTo>
                      <a:pt x="615" y="187"/>
                    </a:lnTo>
                    <a:lnTo>
                      <a:pt x="606" y="188"/>
                    </a:lnTo>
                    <a:lnTo>
                      <a:pt x="598" y="190"/>
                    </a:lnTo>
                    <a:lnTo>
                      <a:pt x="588" y="191"/>
                    </a:lnTo>
                    <a:lnTo>
                      <a:pt x="578" y="191"/>
                    </a:lnTo>
                    <a:lnTo>
                      <a:pt x="568" y="193"/>
                    </a:lnTo>
                    <a:lnTo>
                      <a:pt x="558" y="194"/>
                    </a:lnTo>
                    <a:lnTo>
                      <a:pt x="548" y="195"/>
                    </a:lnTo>
                    <a:lnTo>
                      <a:pt x="541" y="198"/>
                    </a:lnTo>
                    <a:lnTo>
                      <a:pt x="534" y="198"/>
                    </a:lnTo>
                    <a:lnTo>
                      <a:pt x="525" y="200"/>
                    </a:lnTo>
                    <a:lnTo>
                      <a:pt x="520" y="205"/>
                    </a:lnTo>
                    <a:lnTo>
                      <a:pt x="556" y="211"/>
                    </a:lnTo>
                    <a:lnTo>
                      <a:pt x="592" y="217"/>
                    </a:lnTo>
                    <a:lnTo>
                      <a:pt x="627" y="225"/>
                    </a:lnTo>
                    <a:lnTo>
                      <a:pt x="661" y="234"/>
                    </a:lnTo>
                    <a:lnTo>
                      <a:pt x="695" y="245"/>
                    </a:lnTo>
                    <a:lnTo>
                      <a:pt x="729" y="256"/>
                    </a:lnTo>
                    <a:lnTo>
                      <a:pt x="760" y="271"/>
                    </a:lnTo>
                    <a:lnTo>
                      <a:pt x="792" y="285"/>
                    </a:lnTo>
                    <a:lnTo>
                      <a:pt x="823" y="302"/>
                    </a:lnTo>
                    <a:lnTo>
                      <a:pt x="851" y="319"/>
                    </a:lnTo>
                    <a:lnTo>
                      <a:pt x="879" y="338"/>
                    </a:lnTo>
                    <a:lnTo>
                      <a:pt x="905" y="360"/>
                    </a:lnTo>
                    <a:lnTo>
                      <a:pt x="930" y="381"/>
                    </a:lnTo>
                    <a:lnTo>
                      <a:pt x="953" y="405"/>
                    </a:lnTo>
                    <a:lnTo>
                      <a:pt x="976" y="429"/>
                    </a:lnTo>
                    <a:lnTo>
                      <a:pt x="996" y="456"/>
                    </a:lnTo>
                    <a:lnTo>
                      <a:pt x="993" y="452"/>
                    </a:lnTo>
                    <a:lnTo>
                      <a:pt x="983" y="442"/>
                    </a:lnTo>
                    <a:lnTo>
                      <a:pt x="967" y="428"/>
                    </a:lnTo>
                    <a:lnTo>
                      <a:pt x="947" y="408"/>
                    </a:lnTo>
                    <a:lnTo>
                      <a:pt x="922" y="388"/>
                    </a:lnTo>
                    <a:lnTo>
                      <a:pt x="895" y="368"/>
                    </a:lnTo>
                    <a:lnTo>
                      <a:pt x="865" y="348"/>
                    </a:lnTo>
                    <a:lnTo>
                      <a:pt x="834" y="331"/>
                    </a:lnTo>
                    <a:lnTo>
                      <a:pt x="826" y="321"/>
                    </a:lnTo>
                    <a:lnTo>
                      <a:pt x="814" y="313"/>
                    </a:lnTo>
                    <a:lnTo>
                      <a:pt x="803" y="307"/>
                    </a:lnTo>
                    <a:lnTo>
                      <a:pt x="790" y="300"/>
                    </a:lnTo>
                    <a:lnTo>
                      <a:pt x="776" y="296"/>
                    </a:lnTo>
                    <a:lnTo>
                      <a:pt x="763" y="290"/>
                    </a:lnTo>
                    <a:lnTo>
                      <a:pt x="751" y="286"/>
                    </a:lnTo>
                    <a:lnTo>
                      <a:pt x="739" y="282"/>
                    </a:lnTo>
                    <a:lnTo>
                      <a:pt x="722" y="275"/>
                    </a:lnTo>
                    <a:lnTo>
                      <a:pt x="704" y="269"/>
                    </a:lnTo>
                    <a:lnTo>
                      <a:pt x="685" y="263"/>
                    </a:lnTo>
                    <a:lnTo>
                      <a:pt x="667" y="258"/>
                    </a:lnTo>
                    <a:lnTo>
                      <a:pt x="647" y="252"/>
                    </a:lnTo>
                    <a:lnTo>
                      <a:pt x="627" y="248"/>
                    </a:lnTo>
                    <a:lnTo>
                      <a:pt x="607" y="244"/>
                    </a:lnTo>
                    <a:lnTo>
                      <a:pt x="588" y="239"/>
                    </a:lnTo>
                    <a:lnTo>
                      <a:pt x="568" y="237"/>
                    </a:lnTo>
                    <a:lnTo>
                      <a:pt x="547" y="234"/>
                    </a:lnTo>
                    <a:lnTo>
                      <a:pt x="525" y="231"/>
                    </a:lnTo>
                    <a:lnTo>
                      <a:pt x="505" y="231"/>
                    </a:lnTo>
                    <a:lnTo>
                      <a:pt x="484" y="229"/>
                    </a:lnTo>
                    <a:lnTo>
                      <a:pt x="463" y="231"/>
                    </a:lnTo>
                    <a:lnTo>
                      <a:pt x="443" y="231"/>
                    </a:lnTo>
                    <a:lnTo>
                      <a:pt x="422" y="234"/>
                    </a:lnTo>
                    <a:lnTo>
                      <a:pt x="413" y="238"/>
                    </a:lnTo>
                    <a:lnTo>
                      <a:pt x="406" y="244"/>
                    </a:lnTo>
                    <a:lnTo>
                      <a:pt x="398" y="248"/>
                    </a:lnTo>
                    <a:lnTo>
                      <a:pt x="391" y="254"/>
                    </a:lnTo>
                    <a:lnTo>
                      <a:pt x="384" y="258"/>
                    </a:lnTo>
                    <a:lnTo>
                      <a:pt x="377" y="263"/>
                    </a:lnTo>
                    <a:lnTo>
                      <a:pt x="369" y="268"/>
                    </a:lnTo>
                    <a:lnTo>
                      <a:pt x="362" y="273"/>
                    </a:lnTo>
                    <a:lnTo>
                      <a:pt x="357" y="275"/>
                    </a:lnTo>
                    <a:lnTo>
                      <a:pt x="347" y="279"/>
                    </a:lnTo>
                    <a:lnTo>
                      <a:pt x="331" y="289"/>
                    </a:lnTo>
                    <a:lnTo>
                      <a:pt x="313" y="300"/>
                    </a:lnTo>
                    <a:lnTo>
                      <a:pt x="292" y="316"/>
                    </a:lnTo>
                    <a:lnTo>
                      <a:pt x="269" y="333"/>
                    </a:lnTo>
                    <a:lnTo>
                      <a:pt x="243" y="351"/>
                    </a:lnTo>
                    <a:lnTo>
                      <a:pt x="216" y="372"/>
                    </a:lnTo>
                    <a:lnTo>
                      <a:pt x="188" y="395"/>
                    </a:lnTo>
                    <a:lnTo>
                      <a:pt x="161" y="418"/>
                    </a:lnTo>
                    <a:lnTo>
                      <a:pt x="133" y="442"/>
                    </a:lnTo>
                    <a:lnTo>
                      <a:pt x="107" y="465"/>
                    </a:lnTo>
                    <a:lnTo>
                      <a:pt x="82" y="489"/>
                    </a:lnTo>
                    <a:lnTo>
                      <a:pt x="61" y="510"/>
                    </a:lnTo>
                    <a:lnTo>
                      <a:pt x="41" y="531"/>
                    </a:lnTo>
                    <a:lnTo>
                      <a:pt x="24" y="551"/>
                    </a:lnTo>
                    <a:lnTo>
                      <a:pt x="15" y="557"/>
                    </a:lnTo>
                    <a:lnTo>
                      <a:pt x="11" y="564"/>
                    </a:lnTo>
                    <a:lnTo>
                      <a:pt x="7" y="572"/>
                    </a:lnTo>
                    <a:lnTo>
                      <a:pt x="0" y="579"/>
                    </a:lnTo>
                    <a:lnTo>
                      <a:pt x="1" y="569"/>
                    </a:lnTo>
                    <a:lnTo>
                      <a:pt x="5" y="551"/>
                    </a:lnTo>
                    <a:lnTo>
                      <a:pt x="11" y="534"/>
                    </a:lnTo>
                    <a:lnTo>
                      <a:pt x="14" y="525"/>
                    </a:lnTo>
                    <a:lnTo>
                      <a:pt x="14" y="525"/>
                    </a:lnTo>
                    <a:lnTo>
                      <a:pt x="14" y="521"/>
                    </a:lnTo>
                    <a:lnTo>
                      <a:pt x="15" y="525"/>
                    </a:lnTo>
                    <a:lnTo>
                      <a:pt x="17" y="530"/>
                    </a:lnTo>
                    <a:lnTo>
                      <a:pt x="14" y="525"/>
                    </a:lnTo>
                    <a:lnTo>
                      <a:pt x="37" y="472"/>
                    </a:lnTo>
                    <a:lnTo>
                      <a:pt x="65" y="425"/>
                    </a:lnTo>
                    <a:lnTo>
                      <a:pt x="96" y="385"/>
                    </a:lnTo>
                    <a:lnTo>
                      <a:pt x="129" y="350"/>
                    </a:lnTo>
                    <a:lnTo>
                      <a:pt x="160" y="321"/>
                    </a:lnTo>
                    <a:lnTo>
                      <a:pt x="190" y="297"/>
                    </a:lnTo>
                    <a:lnTo>
                      <a:pt x="215" y="279"/>
                    </a:lnTo>
                    <a:lnTo>
                      <a:pt x="233" y="265"/>
                    </a:lnTo>
                    <a:lnTo>
                      <a:pt x="221" y="254"/>
                    </a:lnTo>
                    <a:lnTo>
                      <a:pt x="207" y="246"/>
                    </a:lnTo>
                    <a:lnTo>
                      <a:pt x="194" y="239"/>
                    </a:lnTo>
                    <a:lnTo>
                      <a:pt x="180" y="235"/>
                    </a:lnTo>
                    <a:lnTo>
                      <a:pt x="165" y="229"/>
                    </a:lnTo>
                    <a:lnTo>
                      <a:pt x="151" y="225"/>
                    </a:lnTo>
                    <a:lnTo>
                      <a:pt x="136" y="221"/>
                    </a:lnTo>
                    <a:lnTo>
                      <a:pt x="122" y="214"/>
                    </a:lnTo>
                    <a:lnTo>
                      <a:pt x="122" y="203"/>
                    </a:lnTo>
                    <a:lnTo>
                      <a:pt x="134" y="198"/>
                    </a:lnTo>
                    <a:lnTo>
                      <a:pt x="147" y="195"/>
                    </a:lnTo>
                    <a:lnTo>
                      <a:pt x="158" y="193"/>
                    </a:lnTo>
                    <a:lnTo>
                      <a:pt x="170" y="191"/>
                    </a:lnTo>
                    <a:lnTo>
                      <a:pt x="181" y="188"/>
                    </a:lnTo>
                    <a:lnTo>
                      <a:pt x="194" y="187"/>
                    </a:lnTo>
                    <a:lnTo>
                      <a:pt x="205" y="186"/>
                    </a:lnTo>
                    <a:lnTo>
                      <a:pt x="216" y="184"/>
                    </a:lnTo>
                    <a:lnTo>
                      <a:pt x="224" y="161"/>
                    </a:lnTo>
                    <a:lnTo>
                      <a:pt x="231" y="136"/>
                    </a:lnTo>
                    <a:lnTo>
                      <a:pt x="236" y="113"/>
                    </a:lnTo>
                    <a:lnTo>
                      <a:pt x="242" y="101"/>
                    </a:lnTo>
                    <a:lnTo>
                      <a:pt x="252" y="105"/>
                    </a:lnTo>
                    <a:lnTo>
                      <a:pt x="262" y="110"/>
                    </a:lnTo>
                    <a:lnTo>
                      <a:pt x="272" y="115"/>
                    </a:lnTo>
                    <a:lnTo>
                      <a:pt x="280" y="118"/>
                    </a:lnTo>
                    <a:lnTo>
                      <a:pt x="290" y="122"/>
                    </a:lnTo>
                    <a:lnTo>
                      <a:pt x="300" y="125"/>
                    </a:lnTo>
                    <a:lnTo>
                      <a:pt x="311" y="126"/>
                    </a:lnTo>
                    <a:lnTo>
                      <a:pt x="323" y="127"/>
                    </a:lnTo>
                    <a:lnTo>
                      <a:pt x="328" y="120"/>
                    </a:lnTo>
                    <a:lnTo>
                      <a:pt x="335" y="110"/>
                    </a:lnTo>
                    <a:lnTo>
                      <a:pt x="343" y="96"/>
                    </a:lnTo>
                    <a:lnTo>
                      <a:pt x="351" y="81"/>
                    </a:lnTo>
                    <a:lnTo>
                      <a:pt x="357" y="65"/>
                    </a:lnTo>
                    <a:lnTo>
                      <a:pt x="362" y="50"/>
                    </a:lnTo>
                    <a:lnTo>
                      <a:pt x="367" y="37"/>
                    </a:lnTo>
                    <a:lnTo>
                      <a:pt x="369" y="28"/>
                    </a:lnTo>
                    <a:lnTo>
                      <a:pt x="379" y="34"/>
                    </a:lnTo>
                    <a:lnTo>
                      <a:pt x="389" y="40"/>
                    </a:lnTo>
                    <a:lnTo>
                      <a:pt x="399" y="48"/>
                    </a:lnTo>
                    <a:lnTo>
                      <a:pt x="408" y="55"/>
                    </a:lnTo>
                    <a:lnTo>
                      <a:pt x="415" y="62"/>
                    </a:lnTo>
                    <a:lnTo>
                      <a:pt x="423" y="71"/>
                    </a:lnTo>
                    <a:lnTo>
                      <a:pt x="433" y="76"/>
                    </a:lnTo>
                    <a:lnTo>
                      <a:pt x="442" y="82"/>
                    </a:lnTo>
                    <a:lnTo>
                      <a:pt x="453" y="74"/>
                    </a:lnTo>
                    <a:lnTo>
                      <a:pt x="464" y="61"/>
                    </a:lnTo>
                    <a:lnTo>
                      <a:pt x="474" y="48"/>
                    </a:lnTo>
                    <a:lnTo>
                      <a:pt x="486" y="35"/>
                    </a:lnTo>
                    <a:lnTo>
                      <a:pt x="494" y="23"/>
                    </a:lnTo>
                    <a:lnTo>
                      <a:pt x="501" y="13"/>
                    </a:lnTo>
                    <a:lnTo>
                      <a:pt x="505" y="6"/>
                    </a:lnTo>
                    <a:lnTo>
                      <a:pt x="507" y="3"/>
                    </a:lnTo>
                    <a:lnTo>
                      <a:pt x="514" y="10"/>
                    </a:lnTo>
                    <a:lnTo>
                      <a:pt x="521" y="18"/>
                    </a:lnTo>
                    <a:lnTo>
                      <a:pt x="528" y="25"/>
                    </a:lnTo>
                    <a:lnTo>
                      <a:pt x="534" y="33"/>
                    </a:lnTo>
                    <a:lnTo>
                      <a:pt x="539" y="40"/>
                    </a:lnTo>
                    <a:lnTo>
                      <a:pt x="545" y="48"/>
                    </a:lnTo>
                    <a:lnTo>
                      <a:pt x="552" y="55"/>
                    </a:lnTo>
                    <a:lnTo>
                      <a:pt x="559" y="64"/>
                    </a:lnTo>
                    <a:lnTo>
                      <a:pt x="562" y="62"/>
                    </a:lnTo>
                    <a:lnTo>
                      <a:pt x="571" y="57"/>
                    </a:lnTo>
                    <a:lnTo>
                      <a:pt x="583" y="48"/>
                    </a:lnTo>
                    <a:lnTo>
                      <a:pt x="599" y="40"/>
                    </a:lnTo>
                    <a:lnTo>
                      <a:pt x="616" y="28"/>
                    </a:lnTo>
                    <a:lnTo>
                      <a:pt x="632" y="18"/>
                    </a:lnTo>
                    <a:lnTo>
                      <a:pt x="649" y="8"/>
                    </a:lnTo>
                    <a:lnTo>
                      <a:pt x="661" y="0"/>
                    </a:lnTo>
                    <a:lnTo>
                      <a:pt x="666" y="6"/>
                    </a:lnTo>
                    <a:lnTo>
                      <a:pt x="664" y="20"/>
                    </a:lnTo>
                    <a:lnTo>
                      <a:pt x="657" y="38"/>
                    </a:lnTo>
                    <a:lnTo>
                      <a:pt x="646" y="61"/>
                    </a:lnTo>
                    <a:lnTo>
                      <a:pt x="633" y="86"/>
                    </a:lnTo>
                    <a:lnTo>
                      <a:pt x="620" y="110"/>
                    </a:lnTo>
                    <a:lnTo>
                      <a:pt x="610" y="133"/>
                    </a:lnTo>
                    <a:lnTo>
                      <a:pt x="603" y="153"/>
                    </a:lnTo>
                    <a:lnTo>
                      <a:pt x="609" y="152"/>
                    </a:lnTo>
                    <a:lnTo>
                      <a:pt x="619" y="150"/>
                    </a:lnTo>
                    <a:lnTo>
                      <a:pt x="632" y="150"/>
                    </a:lnTo>
                    <a:lnTo>
                      <a:pt x="649" y="149"/>
                    </a:lnTo>
                    <a:lnTo>
                      <a:pt x="667" y="149"/>
                    </a:lnTo>
                    <a:lnTo>
                      <a:pt x="687" y="150"/>
                    </a:lnTo>
                    <a:lnTo>
                      <a:pt x="709" y="152"/>
                    </a:lnTo>
                    <a:lnTo>
                      <a:pt x="734" y="153"/>
                    </a:lnTo>
                    <a:lnTo>
                      <a:pt x="759" y="156"/>
                    </a:lnTo>
                    <a:lnTo>
                      <a:pt x="785" y="159"/>
                    </a:lnTo>
                    <a:lnTo>
                      <a:pt x="811" y="163"/>
                    </a:lnTo>
                    <a:lnTo>
                      <a:pt x="838" y="169"/>
                    </a:lnTo>
                    <a:lnTo>
                      <a:pt x="865" y="176"/>
                    </a:lnTo>
                    <a:lnTo>
                      <a:pt x="891" y="183"/>
                    </a:lnTo>
                    <a:lnTo>
                      <a:pt x="916" y="193"/>
                    </a:lnTo>
                    <a:lnTo>
                      <a:pt x="940" y="203"/>
                    </a:lnTo>
                    <a:lnTo>
                      <a:pt x="955" y="210"/>
                    </a:lnTo>
                    <a:lnTo>
                      <a:pt x="967" y="218"/>
                    </a:lnTo>
                    <a:lnTo>
                      <a:pt x="979" y="228"/>
                    </a:lnTo>
                    <a:lnTo>
                      <a:pt x="990" y="238"/>
                    </a:lnTo>
                    <a:lnTo>
                      <a:pt x="1001" y="248"/>
                    </a:lnTo>
                    <a:lnTo>
                      <a:pt x="1013" y="259"/>
                    </a:lnTo>
                    <a:lnTo>
                      <a:pt x="1025" y="269"/>
                    </a:lnTo>
                    <a:lnTo>
                      <a:pt x="1038" y="279"/>
                    </a:lnTo>
                    <a:lnTo>
                      <a:pt x="1044" y="297"/>
                    </a:lnTo>
                    <a:lnTo>
                      <a:pt x="1055" y="336"/>
                    </a:lnTo>
                    <a:lnTo>
                      <a:pt x="1062" y="392"/>
                    </a:lnTo>
                    <a:lnTo>
                      <a:pt x="1055" y="462"/>
                    </a:lnTo>
                    <a:lnTo>
                      <a:pt x="1055" y="463"/>
                    </a:lnTo>
                    <a:lnTo>
                      <a:pt x="1047" y="480"/>
                    </a:lnTo>
                    <a:lnTo>
                      <a:pt x="1037" y="500"/>
                    </a:lnTo>
                    <a:lnTo>
                      <a:pt x="1025" y="518"/>
                    </a:lnTo>
                    <a:lnTo>
                      <a:pt x="1015" y="537"/>
                    </a:lnTo>
                    <a:lnTo>
                      <a:pt x="1025" y="545"/>
                    </a:lnTo>
                    <a:lnTo>
                      <a:pt x="1037" y="554"/>
                    </a:lnTo>
                    <a:lnTo>
                      <a:pt x="1047" y="562"/>
                    </a:lnTo>
                    <a:lnTo>
                      <a:pt x="1048" y="572"/>
                    </a:lnTo>
                    <a:lnTo>
                      <a:pt x="1040" y="567"/>
                    </a:lnTo>
                    <a:lnTo>
                      <a:pt x="1023" y="558"/>
                    </a:lnTo>
                    <a:lnTo>
                      <a:pt x="1000" y="547"/>
                    </a:lnTo>
                    <a:lnTo>
                      <a:pt x="976" y="534"/>
                    </a:lnTo>
                    <a:lnTo>
                      <a:pt x="952" y="524"/>
                    </a:lnTo>
                    <a:lnTo>
                      <a:pt x="930" y="514"/>
                    </a:lnTo>
                    <a:lnTo>
                      <a:pt x="915" y="510"/>
                    </a:lnTo>
                    <a:lnTo>
                      <a:pt x="906" y="510"/>
                    </a:lnTo>
                    <a:lnTo>
                      <a:pt x="898" y="552"/>
                    </a:lnTo>
                    <a:lnTo>
                      <a:pt x="888" y="599"/>
                    </a:lnTo>
                    <a:lnTo>
                      <a:pt x="877" y="647"/>
                    </a:lnTo>
                    <a:lnTo>
                      <a:pt x="867" y="693"/>
                    </a:lnTo>
                    <a:lnTo>
                      <a:pt x="872" y="698"/>
                    </a:lnTo>
                    <a:lnTo>
                      <a:pt x="885" y="710"/>
                    </a:lnTo>
                    <a:lnTo>
                      <a:pt x="901" y="724"/>
                    </a:lnTo>
                    <a:lnTo>
                      <a:pt x="915" y="742"/>
                    </a:lnTo>
                    <a:lnTo>
                      <a:pt x="925" y="763"/>
                    </a:lnTo>
                    <a:lnTo>
                      <a:pt x="928" y="789"/>
                    </a:lnTo>
                    <a:lnTo>
                      <a:pt x="918" y="817"/>
                    </a:lnTo>
                    <a:lnTo>
                      <a:pt x="894" y="850"/>
                    </a:lnTo>
                    <a:lnTo>
                      <a:pt x="879" y="864"/>
                    </a:lnTo>
                    <a:lnTo>
                      <a:pt x="867" y="877"/>
                    </a:lnTo>
                    <a:lnTo>
                      <a:pt x="853" y="891"/>
                    </a:lnTo>
                    <a:lnTo>
                      <a:pt x="840" y="904"/>
                    </a:lnTo>
                    <a:lnTo>
                      <a:pt x="824" y="916"/>
                    </a:lnTo>
                    <a:lnTo>
                      <a:pt x="809" y="928"/>
                    </a:lnTo>
                    <a:lnTo>
                      <a:pt x="792" y="936"/>
                    </a:lnTo>
                    <a:lnTo>
                      <a:pt x="773" y="943"/>
                    </a:lnTo>
                    <a:lnTo>
                      <a:pt x="765" y="943"/>
                    </a:lnTo>
                    <a:lnTo>
                      <a:pt x="756" y="946"/>
                    </a:lnTo>
                    <a:lnTo>
                      <a:pt x="751" y="950"/>
                    </a:lnTo>
                    <a:lnTo>
                      <a:pt x="751" y="960"/>
                    </a:lnTo>
                    <a:lnTo>
                      <a:pt x="752" y="989"/>
                    </a:lnTo>
                    <a:lnTo>
                      <a:pt x="755" y="1021"/>
                    </a:lnTo>
                    <a:lnTo>
                      <a:pt x="758" y="1049"/>
                    </a:lnTo>
                    <a:lnTo>
                      <a:pt x="758" y="1061"/>
                    </a:lnTo>
                    <a:lnTo>
                      <a:pt x="758" y="1061"/>
                    </a:lnTo>
                    <a:lnTo>
                      <a:pt x="758" y="1061"/>
                    </a:lnTo>
                    <a:lnTo>
                      <a:pt x="758" y="1062"/>
                    </a:lnTo>
                    <a:lnTo>
                      <a:pt x="759" y="1062"/>
                    </a:lnTo>
                    <a:lnTo>
                      <a:pt x="280" y="10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6" name="Freeform 12"/>
              <p:cNvSpPr>
                <a:spLocks/>
              </p:cNvSpPr>
              <p:nvPr/>
            </p:nvSpPr>
            <p:spPr bwMode="auto">
              <a:xfrm>
                <a:off x="3193" y="2511"/>
                <a:ext cx="51" cy="327"/>
              </a:xfrm>
              <a:custGeom>
                <a:avLst/>
                <a:gdLst/>
                <a:ahLst/>
                <a:cxnLst>
                  <a:cxn ang="0">
                    <a:pos x="14" y="327"/>
                  </a:cxn>
                  <a:cxn ang="0">
                    <a:pos x="11" y="271"/>
                  </a:cxn>
                  <a:cxn ang="0">
                    <a:pos x="7" y="215"/>
                  </a:cxn>
                  <a:cxn ang="0">
                    <a:pos x="4" y="157"/>
                  </a:cxn>
                  <a:cxn ang="0">
                    <a:pos x="4" y="95"/>
                  </a:cxn>
                  <a:cxn ang="0">
                    <a:pos x="0" y="91"/>
                  </a:cxn>
                  <a:cxn ang="0">
                    <a:pos x="0" y="85"/>
                  </a:cxn>
                  <a:cxn ang="0">
                    <a:pos x="0" y="78"/>
                  </a:cxn>
                  <a:cxn ang="0">
                    <a:pos x="0" y="71"/>
                  </a:cxn>
                  <a:cxn ang="0">
                    <a:pos x="1" y="65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0" y="10"/>
                  </a:cxn>
                  <a:cxn ang="0">
                    <a:pos x="15" y="16"/>
                  </a:cxn>
                  <a:cxn ang="0">
                    <a:pos x="24" y="11"/>
                  </a:cxn>
                  <a:cxn ang="0">
                    <a:pos x="51" y="17"/>
                  </a:cxn>
                  <a:cxn ang="0">
                    <a:pos x="48" y="26"/>
                  </a:cxn>
                  <a:cxn ang="0">
                    <a:pos x="39" y="26"/>
                  </a:cxn>
                  <a:cxn ang="0">
                    <a:pos x="28" y="26"/>
                  </a:cxn>
                  <a:cxn ang="0">
                    <a:pos x="18" y="23"/>
                  </a:cxn>
                  <a:cxn ang="0">
                    <a:pos x="12" y="18"/>
                  </a:cxn>
                  <a:cxn ang="0">
                    <a:pos x="20" y="52"/>
                  </a:cxn>
                  <a:cxn ang="0">
                    <a:pos x="24" y="85"/>
                  </a:cxn>
                  <a:cxn ang="0">
                    <a:pos x="27" y="118"/>
                  </a:cxn>
                  <a:cxn ang="0">
                    <a:pos x="28" y="154"/>
                  </a:cxn>
                  <a:cxn ang="0">
                    <a:pos x="31" y="186"/>
                  </a:cxn>
                  <a:cxn ang="0">
                    <a:pos x="31" y="217"/>
                  </a:cxn>
                  <a:cxn ang="0">
                    <a:pos x="32" y="248"/>
                  </a:cxn>
                  <a:cxn ang="0">
                    <a:pos x="37" y="276"/>
                  </a:cxn>
                  <a:cxn ang="0">
                    <a:pos x="39" y="276"/>
                  </a:cxn>
                  <a:cxn ang="0">
                    <a:pos x="39" y="285"/>
                  </a:cxn>
                  <a:cxn ang="0">
                    <a:pos x="38" y="283"/>
                  </a:cxn>
                  <a:cxn ang="0">
                    <a:pos x="35" y="293"/>
                  </a:cxn>
                  <a:cxn ang="0">
                    <a:pos x="38" y="305"/>
                  </a:cxn>
                  <a:cxn ang="0">
                    <a:pos x="39" y="314"/>
                  </a:cxn>
                  <a:cxn ang="0">
                    <a:pos x="37" y="324"/>
                  </a:cxn>
                  <a:cxn ang="0">
                    <a:pos x="37" y="324"/>
                  </a:cxn>
                  <a:cxn ang="0">
                    <a:pos x="38" y="326"/>
                  </a:cxn>
                  <a:cxn ang="0">
                    <a:pos x="38" y="327"/>
                  </a:cxn>
                  <a:cxn ang="0">
                    <a:pos x="39" y="327"/>
                  </a:cxn>
                  <a:cxn ang="0">
                    <a:pos x="14" y="327"/>
                  </a:cxn>
                </a:cxnLst>
                <a:rect l="0" t="0" r="r" b="b"/>
                <a:pathLst>
                  <a:path w="51" h="327">
                    <a:moveTo>
                      <a:pt x="14" y="327"/>
                    </a:moveTo>
                    <a:lnTo>
                      <a:pt x="11" y="271"/>
                    </a:lnTo>
                    <a:lnTo>
                      <a:pt x="7" y="215"/>
                    </a:lnTo>
                    <a:lnTo>
                      <a:pt x="4" y="157"/>
                    </a:lnTo>
                    <a:lnTo>
                      <a:pt x="4" y="95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10"/>
                    </a:lnTo>
                    <a:lnTo>
                      <a:pt x="15" y="16"/>
                    </a:lnTo>
                    <a:lnTo>
                      <a:pt x="24" y="11"/>
                    </a:lnTo>
                    <a:lnTo>
                      <a:pt x="51" y="17"/>
                    </a:lnTo>
                    <a:lnTo>
                      <a:pt x="48" y="26"/>
                    </a:lnTo>
                    <a:lnTo>
                      <a:pt x="39" y="26"/>
                    </a:lnTo>
                    <a:lnTo>
                      <a:pt x="28" y="26"/>
                    </a:lnTo>
                    <a:lnTo>
                      <a:pt x="18" y="23"/>
                    </a:lnTo>
                    <a:lnTo>
                      <a:pt x="12" y="18"/>
                    </a:lnTo>
                    <a:lnTo>
                      <a:pt x="20" y="52"/>
                    </a:lnTo>
                    <a:lnTo>
                      <a:pt x="24" y="85"/>
                    </a:lnTo>
                    <a:lnTo>
                      <a:pt x="27" y="118"/>
                    </a:lnTo>
                    <a:lnTo>
                      <a:pt x="28" y="154"/>
                    </a:lnTo>
                    <a:lnTo>
                      <a:pt x="31" y="186"/>
                    </a:lnTo>
                    <a:lnTo>
                      <a:pt x="31" y="217"/>
                    </a:lnTo>
                    <a:lnTo>
                      <a:pt x="32" y="248"/>
                    </a:lnTo>
                    <a:lnTo>
                      <a:pt x="37" y="276"/>
                    </a:lnTo>
                    <a:lnTo>
                      <a:pt x="39" y="276"/>
                    </a:lnTo>
                    <a:lnTo>
                      <a:pt x="39" y="285"/>
                    </a:lnTo>
                    <a:lnTo>
                      <a:pt x="38" y="283"/>
                    </a:lnTo>
                    <a:lnTo>
                      <a:pt x="35" y="293"/>
                    </a:lnTo>
                    <a:lnTo>
                      <a:pt x="38" y="305"/>
                    </a:lnTo>
                    <a:lnTo>
                      <a:pt x="39" y="31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8" y="326"/>
                    </a:lnTo>
                    <a:lnTo>
                      <a:pt x="38" y="327"/>
                    </a:lnTo>
                    <a:lnTo>
                      <a:pt x="39" y="327"/>
                    </a:lnTo>
                    <a:lnTo>
                      <a:pt x="14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7" name="Freeform 13"/>
              <p:cNvSpPr>
                <a:spLocks/>
              </p:cNvSpPr>
              <p:nvPr/>
            </p:nvSpPr>
            <p:spPr bwMode="auto">
              <a:xfrm>
                <a:off x="3234" y="2531"/>
                <a:ext cx="27" cy="307"/>
              </a:xfrm>
              <a:custGeom>
                <a:avLst/>
                <a:gdLst/>
                <a:ahLst/>
                <a:cxnLst>
                  <a:cxn ang="0">
                    <a:pos x="0" y="307"/>
                  </a:cxn>
                  <a:cxn ang="0">
                    <a:pos x="3" y="290"/>
                  </a:cxn>
                  <a:cxn ang="0">
                    <a:pos x="3" y="275"/>
                  </a:cxn>
                  <a:cxn ang="0">
                    <a:pos x="1" y="260"/>
                  </a:cxn>
                  <a:cxn ang="0">
                    <a:pos x="4" y="243"/>
                  </a:cxn>
                  <a:cxn ang="0">
                    <a:pos x="3" y="222"/>
                  </a:cxn>
                  <a:cxn ang="0">
                    <a:pos x="5" y="200"/>
                  </a:cxn>
                  <a:cxn ang="0">
                    <a:pos x="7" y="175"/>
                  </a:cxn>
                  <a:cxn ang="0">
                    <a:pos x="5" y="147"/>
                  </a:cxn>
                  <a:cxn ang="0">
                    <a:pos x="7" y="147"/>
                  </a:cxn>
                  <a:cxn ang="0">
                    <a:pos x="5" y="109"/>
                  </a:cxn>
                  <a:cxn ang="0">
                    <a:pos x="7" y="109"/>
                  </a:cxn>
                  <a:cxn ang="0">
                    <a:pos x="8" y="86"/>
                  </a:cxn>
                  <a:cxn ang="0">
                    <a:pos x="10" y="58"/>
                  </a:cxn>
                  <a:cxn ang="0">
                    <a:pos x="11" y="30"/>
                  </a:cxn>
                  <a:cxn ang="0">
                    <a:pos x="13" y="3"/>
                  </a:cxn>
                  <a:cxn ang="0">
                    <a:pos x="18" y="0"/>
                  </a:cxn>
                  <a:cxn ang="0">
                    <a:pos x="24" y="40"/>
                  </a:cxn>
                  <a:cxn ang="0">
                    <a:pos x="25" y="85"/>
                  </a:cxn>
                  <a:cxn ang="0">
                    <a:pos x="25" y="129"/>
                  </a:cxn>
                  <a:cxn ang="0">
                    <a:pos x="27" y="166"/>
                  </a:cxn>
                  <a:cxn ang="0">
                    <a:pos x="25" y="181"/>
                  </a:cxn>
                  <a:cxn ang="0">
                    <a:pos x="24" y="198"/>
                  </a:cxn>
                  <a:cxn ang="0">
                    <a:pos x="24" y="215"/>
                  </a:cxn>
                  <a:cxn ang="0">
                    <a:pos x="21" y="231"/>
                  </a:cxn>
                  <a:cxn ang="0">
                    <a:pos x="21" y="241"/>
                  </a:cxn>
                  <a:cxn ang="0">
                    <a:pos x="20" y="252"/>
                  </a:cxn>
                  <a:cxn ang="0">
                    <a:pos x="20" y="265"/>
                  </a:cxn>
                  <a:cxn ang="0">
                    <a:pos x="21" y="276"/>
                  </a:cxn>
                  <a:cxn ang="0">
                    <a:pos x="20" y="282"/>
                  </a:cxn>
                  <a:cxn ang="0">
                    <a:pos x="18" y="289"/>
                  </a:cxn>
                  <a:cxn ang="0">
                    <a:pos x="18" y="299"/>
                  </a:cxn>
                  <a:cxn ang="0">
                    <a:pos x="17" y="307"/>
                  </a:cxn>
                  <a:cxn ang="0">
                    <a:pos x="0" y="307"/>
                  </a:cxn>
                </a:cxnLst>
                <a:rect l="0" t="0" r="r" b="b"/>
                <a:pathLst>
                  <a:path w="27" h="307">
                    <a:moveTo>
                      <a:pt x="0" y="307"/>
                    </a:moveTo>
                    <a:lnTo>
                      <a:pt x="3" y="290"/>
                    </a:lnTo>
                    <a:lnTo>
                      <a:pt x="3" y="275"/>
                    </a:lnTo>
                    <a:lnTo>
                      <a:pt x="1" y="260"/>
                    </a:lnTo>
                    <a:lnTo>
                      <a:pt x="4" y="243"/>
                    </a:lnTo>
                    <a:lnTo>
                      <a:pt x="3" y="222"/>
                    </a:lnTo>
                    <a:lnTo>
                      <a:pt x="5" y="200"/>
                    </a:lnTo>
                    <a:lnTo>
                      <a:pt x="7" y="175"/>
                    </a:lnTo>
                    <a:lnTo>
                      <a:pt x="5" y="147"/>
                    </a:lnTo>
                    <a:lnTo>
                      <a:pt x="7" y="147"/>
                    </a:lnTo>
                    <a:lnTo>
                      <a:pt x="5" y="109"/>
                    </a:lnTo>
                    <a:lnTo>
                      <a:pt x="7" y="109"/>
                    </a:lnTo>
                    <a:lnTo>
                      <a:pt x="8" y="86"/>
                    </a:lnTo>
                    <a:lnTo>
                      <a:pt x="10" y="58"/>
                    </a:lnTo>
                    <a:lnTo>
                      <a:pt x="11" y="30"/>
                    </a:lnTo>
                    <a:lnTo>
                      <a:pt x="13" y="3"/>
                    </a:lnTo>
                    <a:lnTo>
                      <a:pt x="18" y="0"/>
                    </a:lnTo>
                    <a:lnTo>
                      <a:pt x="24" y="40"/>
                    </a:lnTo>
                    <a:lnTo>
                      <a:pt x="25" y="85"/>
                    </a:lnTo>
                    <a:lnTo>
                      <a:pt x="25" y="129"/>
                    </a:lnTo>
                    <a:lnTo>
                      <a:pt x="27" y="166"/>
                    </a:lnTo>
                    <a:lnTo>
                      <a:pt x="25" y="181"/>
                    </a:lnTo>
                    <a:lnTo>
                      <a:pt x="24" y="198"/>
                    </a:lnTo>
                    <a:lnTo>
                      <a:pt x="24" y="215"/>
                    </a:lnTo>
                    <a:lnTo>
                      <a:pt x="21" y="231"/>
                    </a:lnTo>
                    <a:lnTo>
                      <a:pt x="21" y="241"/>
                    </a:lnTo>
                    <a:lnTo>
                      <a:pt x="20" y="252"/>
                    </a:lnTo>
                    <a:lnTo>
                      <a:pt x="20" y="265"/>
                    </a:lnTo>
                    <a:lnTo>
                      <a:pt x="21" y="276"/>
                    </a:lnTo>
                    <a:lnTo>
                      <a:pt x="20" y="282"/>
                    </a:lnTo>
                    <a:lnTo>
                      <a:pt x="18" y="289"/>
                    </a:lnTo>
                    <a:lnTo>
                      <a:pt x="18" y="299"/>
                    </a:lnTo>
                    <a:lnTo>
                      <a:pt x="17" y="307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8" name="Freeform 14"/>
              <p:cNvSpPr>
                <a:spLocks/>
              </p:cNvSpPr>
              <p:nvPr/>
            </p:nvSpPr>
            <p:spPr bwMode="auto">
              <a:xfrm>
                <a:off x="3273" y="2824"/>
                <a:ext cx="9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9" y="1"/>
                  </a:cxn>
                  <a:cxn ang="0">
                    <a:pos x="9" y="6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0" y="14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9" y="1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6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99" name="Freeform 15"/>
              <p:cNvSpPr>
                <a:spLocks/>
              </p:cNvSpPr>
              <p:nvPr/>
            </p:nvSpPr>
            <p:spPr bwMode="auto">
              <a:xfrm>
                <a:off x="3264" y="2501"/>
                <a:ext cx="1344" cy="337"/>
              </a:xfrm>
              <a:custGeom>
                <a:avLst/>
                <a:gdLst/>
                <a:ahLst/>
                <a:cxnLst>
                  <a:cxn ang="0">
                    <a:pos x="36" y="337"/>
                  </a:cxn>
                  <a:cxn ang="0">
                    <a:pos x="35" y="310"/>
                  </a:cxn>
                  <a:cxn ang="0">
                    <a:pos x="35" y="276"/>
                  </a:cxn>
                  <a:cxn ang="0">
                    <a:pos x="34" y="248"/>
                  </a:cxn>
                  <a:cxn ang="0">
                    <a:pos x="34" y="237"/>
                  </a:cxn>
                  <a:cxn ang="0">
                    <a:pos x="36" y="237"/>
                  </a:cxn>
                  <a:cxn ang="0">
                    <a:pos x="34" y="224"/>
                  </a:cxn>
                  <a:cxn ang="0">
                    <a:pos x="36" y="213"/>
                  </a:cxn>
                  <a:cxn ang="0">
                    <a:pos x="38" y="200"/>
                  </a:cxn>
                  <a:cxn ang="0">
                    <a:pos x="34" y="189"/>
                  </a:cxn>
                  <a:cxn ang="0">
                    <a:pos x="36" y="187"/>
                  </a:cxn>
                  <a:cxn ang="0">
                    <a:pos x="36" y="184"/>
                  </a:cxn>
                  <a:cxn ang="0">
                    <a:pos x="35" y="181"/>
                  </a:cxn>
                  <a:cxn ang="0">
                    <a:pos x="34" y="180"/>
                  </a:cxn>
                  <a:cxn ang="0">
                    <a:pos x="38" y="167"/>
                  </a:cxn>
                  <a:cxn ang="0">
                    <a:pos x="39" y="152"/>
                  </a:cxn>
                  <a:cxn ang="0">
                    <a:pos x="36" y="138"/>
                  </a:cxn>
                  <a:cxn ang="0">
                    <a:pos x="34" y="125"/>
                  </a:cxn>
                  <a:cxn ang="0">
                    <a:pos x="41" y="50"/>
                  </a:cxn>
                  <a:cxn ang="0">
                    <a:pos x="29" y="44"/>
                  </a:cxn>
                  <a:cxn ang="0">
                    <a:pos x="17" y="41"/>
                  </a:cxn>
                  <a:cxn ang="0">
                    <a:pos x="5" y="38"/>
                  </a:cxn>
                  <a:cxn ang="0">
                    <a:pos x="0" y="28"/>
                  </a:cxn>
                  <a:cxn ang="0">
                    <a:pos x="41" y="27"/>
                  </a:cxn>
                  <a:cxn ang="0">
                    <a:pos x="49" y="0"/>
                  </a:cxn>
                  <a:cxn ang="0">
                    <a:pos x="150" y="17"/>
                  </a:cxn>
                  <a:cxn ang="0">
                    <a:pos x="620" y="37"/>
                  </a:cxn>
                  <a:cxn ang="0">
                    <a:pos x="655" y="38"/>
                  </a:cxn>
                  <a:cxn ang="0">
                    <a:pos x="689" y="41"/>
                  </a:cxn>
                  <a:cxn ang="0">
                    <a:pos x="725" y="43"/>
                  </a:cxn>
                  <a:cxn ang="0">
                    <a:pos x="759" y="44"/>
                  </a:cxn>
                  <a:cxn ang="0">
                    <a:pos x="794" y="45"/>
                  </a:cxn>
                  <a:cxn ang="0">
                    <a:pos x="830" y="47"/>
                  </a:cxn>
                  <a:cxn ang="0">
                    <a:pos x="864" y="48"/>
                  </a:cxn>
                  <a:cxn ang="0">
                    <a:pos x="899" y="48"/>
                  </a:cxn>
                  <a:cxn ang="0">
                    <a:pos x="933" y="50"/>
                  </a:cxn>
                  <a:cxn ang="0">
                    <a:pos x="969" y="51"/>
                  </a:cxn>
                  <a:cxn ang="0">
                    <a:pos x="1003" y="53"/>
                  </a:cxn>
                  <a:cxn ang="0">
                    <a:pos x="1038" y="54"/>
                  </a:cxn>
                  <a:cxn ang="0">
                    <a:pos x="1072" y="55"/>
                  </a:cxn>
                  <a:cxn ang="0">
                    <a:pos x="1106" y="57"/>
                  </a:cxn>
                  <a:cxn ang="0">
                    <a:pos x="1141" y="60"/>
                  </a:cxn>
                  <a:cxn ang="0">
                    <a:pos x="1175" y="61"/>
                  </a:cxn>
                  <a:cxn ang="0">
                    <a:pos x="1195" y="64"/>
                  </a:cxn>
                  <a:cxn ang="0">
                    <a:pos x="1215" y="67"/>
                  </a:cxn>
                  <a:cxn ang="0">
                    <a:pos x="1233" y="70"/>
                  </a:cxn>
                  <a:cxn ang="0">
                    <a:pos x="1253" y="71"/>
                  </a:cxn>
                  <a:cxn ang="0">
                    <a:pos x="1273" y="74"/>
                  </a:cxn>
                  <a:cxn ang="0">
                    <a:pos x="1294" y="77"/>
                  </a:cxn>
                  <a:cxn ang="0">
                    <a:pos x="1314" y="79"/>
                  </a:cxn>
                  <a:cxn ang="0">
                    <a:pos x="1335" y="82"/>
                  </a:cxn>
                  <a:cxn ang="0">
                    <a:pos x="1344" y="92"/>
                  </a:cxn>
                  <a:cxn ang="0">
                    <a:pos x="1344" y="215"/>
                  </a:cxn>
                  <a:cxn ang="0">
                    <a:pos x="1344" y="215"/>
                  </a:cxn>
                  <a:cxn ang="0">
                    <a:pos x="1343" y="245"/>
                  </a:cxn>
                  <a:cxn ang="0">
                    <a:pos x="1341" y="275"/>
                  </a:cxn>
                  <a:cxn ang="0">
                    <a:pos x="1340" y="306"/>
                  </a:cxn>
                  <a:cxn ang="0">
                    <a:pos x="1338" y="337"/>
                  </a:cxn>
                  <a:cxn ang="0">
                    <a:pos x="36" y="337"/>
                  </a:cxn>
                </a:cxnLst>
                <a:rect l="0" t="0" r="r" b="b"/>
                <a:pathLst>
                  <a:path w="1344" h="337">
                    <a:moveTo>
                      <a:pt x="36" y="337"/>
                    </a:moveTo>
                    <a:lnTo>
                      <a:pt x="35" y="310"/>
                    </a:lnTo>
                    <a:lnTo>
                      <a:pt x="35" y="276"/>
                    </a:lnTo>
                    <a:lnTo>
                      <a:pt x="34" y="248"/>
                    </a:lnTo>
                    <a:lnTo>
                      <a:pt x="34" y="237"/>
                    </a:lnTo>
                    <a:lnTo>
                      <a:pt x="36" y="237"/>
                    </a:lnTo>
                    <a:lnTo>
                      <a:pt x="34" y="224"/>
                    </a:lnTo>
                    <a:lnTo>
                      <a:pt x="36" y="213"/>
                    </a:lnTo>
                    <a:lnTo>
                      <a:pt x="38" y="200"/>
                    </a:lnTo>
                    <a:lnTo>
                      <a:pt x="34" y="189"/>
                    </a:lnTo>
                    <a:lnTo>
                      <a:pt x="36" y="187"/>
                    </a:lnTo>
                    <a:lnTo>
                      <a:pt x="36" y="184"/>
                    </a:lnTo>
                    <a:lnTo>
                      <a:pt x="35" y="181"/>
                    </a:lnTo>
                    <a:lnTo>
                      <a:pt x="34" y="180"/>
                    </a:lnTo>
                    <a:lnTo>
                      <a:pt x="38" y="167"/>
                    </a:lnTo>
                    <a:lnTo>
                      <a:pt x="39" y="152"/>
                    </a:lnTo>
                    <a:lnTo>
                      <a:pt x="36" y="138"/>
                    </a:lnTo>
                    <a:lnTo>
                      <a:pt x="34" y="125"/>
                    </a:lnTo>
                    <a:lnTo>
                      <a:pt x="41" y="50"/>
                    </a:lnTo>
                    <a:lnTo>
                      <a:pt x="29" y="44"/>
                    </a:lnTo>
                    <a:lnTo>
                      <a:pt x="17" y="41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41" y="27"/>
                    </a:lnTo>
                    <a:lnTo>
                      <a:pt x="49" y="0"/>
                    </a:lnTo>
                    <a:lnTo>
                      <a:pt x="150" y="17"/>
                    </a:lnTo>
                    <a:lnTo>
                      <a:pt x="620" y="37"/>
                    </a:lnTo>
                    <a:lnTo>
                      <a:pt x="655" y="38"/>
                    </a:lnTo>
                    <a:lnTo>
                      <a:pt x="689" y="41"/>
                    </a:lnTo>
                    <a:lnTo>
                      <a:pt x="725" y="43"/>
                    </a:lnTo>
                    <a:lnTo>
                      <a:pt x="759" y="44"/>
                    </a:lnTo>
                    <a:lnTo>
                      <a:pt x="794" y="45"/>
                    </a:lnTo>
                    <a:lnTo>
                      <a:pt x="830" y="47"/>
                    </a:lnTo>
                    <a:lnTo>
                      <a:pt x="864" y="48"/>
                    </a:lnTo>
                    <a:lnTo>
                      <a:pt x="899" y="48"/>
                    </a:lnTo>
                    <a:lnTo>
                      <a:pt x="933" y="50"/>
                    </a:lnTo>
                    <a:lnTo>
                      <a:pt x="969" y="51"/>
                    </a:lnTo>
                    <a:lnTo>
                      <a:pt x="1003" y="53"/>
                    </a:lnTo>
                    <a:lnTo>
                      <a:pt x="1038" y="54"/>
                    </a:lnTo>
                    <a:lnTo>
                      <a:pt x="1072" y="55"/>
                    </a:lnTo>
                    <a:lnTo>
                      <a:pt x="1106" y="57"/>
                    </a:lnTo>
                    <a:lnTo>
                      <a:pt x="1141" y="60"/>
                    </a:lnTo>
                    <a:lnTo>
                      <a:pt x="1175" y="61"/>
                    </a:lnTo>
                    <a:lnTo>
                      <a:pt x="1195" y="64"/>
                    </a:lnTo>
                    <a:lnTo>
                      <a:pt x="1215" y="67"/>
                    </a:lnTo>
                    <a:lnTo>
                      <a:pt x="1233" y="70"/>
                    </a:lnTo>
                    <a:lnTo>
                      <a:pt x="1253" y="71"/>
                    </a:lnTo>
                    <a:lnTo>
                      <a:pt x="1273" y="74"/>
                    </a:lnTo>
                    <a:lnTo>
                      <a:pt x="1294" y="77"/>
                    </a:lnTo>
                    <a:lnTo>
                      <a:pt x="1314" y="79"/>
                    </a:lnTo>
                    <a:lnTo>
                      <a:pt x="1335" y="82"/>
                    </a:lnTo>
                    <a:lnTo>
                      <a:pt x="1344" y="92"/>
                    </a:lnTo>
                    <a:lnTo>
                      <a:pt x="1344" y="215"/>
                    </a:lnTo>
                    <a:lnTo>
                      <a:pt x="1344" y="215"/>
                    </a:lnTo>
                    <a:lnTo>
                      <a:pt x="1343" y="245"/>
                    </a:lnTo>
                    <a:lnTo>
                      <a:pt x="1341" y="275"/>
                    </a:lnTo>
                    <a:lnTo>
                      <a:pt x="1340" y="306"/>
                    </a:lnTo>
                    <a:lnTo>
                      <a:pt x="1338" y="337"/>
                    </a:lnTo>
                    <a:lnTo>
                      <a:pt x="36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0" name="Freeform 16"/>
              <p:cNvSpPr>
                <a:spLocks/>
              </p:cNvSpPr>
              <p:nvPr/>
            </p:nvSpPr>
            <p:spPr bwMode="auto">
              <a:xfrm>
                <a:off x="3409" y="1969"/>
                <a:ext cx="831" cy="374"/>
              </a:xfrm>
              <a:custGeom>
                <a:avLst/>
                <a:gdLst/>
                <a:ahLst/>
                <a:cxnLst>
                  <a:cxn ang="0">
                    <a:pos x="831" y="0"/>
                  </a:cxn>
                  <a:cxn ang="0">
                    <a:pos x="780" y="25"/>
                  </a:cxn>
                  <a:cxn ang="0">
                    <a:pos x="730" y="51"/>
                  </a:cxn>
                  <a:cxn ang="0">
                    <a:pos x="679" y="75"/>
                  </a:cxn>
                  <a:cxn ang="0">
                    <a:pos x="628" y="97"/>
                  </a:cxn>
                  <a:cxn ang="0">
                    <a:pos x="577" y="121"/>
                  </a:cxn>
                  <a:cxn ang="0">
                    <a:pos x="526" y="144"/>
                  </a:cxn>
                  <a:cxn ang="0">
                    <a:pos x="475" y="165"/>
                  </a:cxn>
                  <a:cxn ang="0">
                    <a:pos x="423" y="188"/>
                  </a:cxn>
                  <a:cxn ang="0">
                    <a:pos x="372" y="211"/>
                  </a:cxn>
                  <a:cxn ang="0">
                    <a:pos x="319" y="233"/>
                  </a:cxn>
                  <a:cxn ang="0">
                    <a:pos x="267" y="255"/>
                  </a:cxn>
                  <a:cxn ang="0">
                    <a:pos x="214" y="277"/>
                  </a:cxn>
                  <a:cxn ang="0">
                    <a:pos x="163" y="301"/>
                  </a:cxn>
                  <a:cxn ang="0">
                    <a:pos x="110" y="324"/>
                  </a:cxn>
                  <a:cxn ang="0">
                    <a:pos x="57" y="348"/>
                  </a:cxn>
                  <a:cxn ang="0">
                    <a:pos x="5" y="374"/>
                  </a:cxn>
                  <a:cxn ang="0">
                    <a:pos x="2" y="372"/>
                  </a:cxn>
                  <a:cxn ang="0">
                    <a:pos x="0" y="371"/>
                  </a:cxn>
                  <a:cxn ang="0">
                    <a:pos x="0" y="368"/>
                  </a:cxn>
                  <a:cxn ang="0">
                    <a:pos x="0" y="365"/>
                  </a:cxn>
                  <a:cxn ang="0">
                    <a:pos x="51" y="340"/>
                  </a:cxn>
                  <a:cxn ang="0">
                    <a:pos x="102" y="315"/>
                  </a:cxn>
                  <a:cxn ang="0">
                    <a:pos x="153" y="291"/>
                  </a:cxn>
                  <a:cxn ang="0">
                    <a:pos x="204" y="269"/>
                  </a:cxn>
                  <a:cxn ang="0">
                    <a:pos x="255" y="245"/>
                  </a:cxn>
                  <a:cxn ang="0">
                    <a:pos x="306" y="222"/>
                  </a:cxn>
                  <a:cxn ang="0">
                    <a:pos x="357" y="199"/>
                  </a:cxn>
                  <a:cxn ang="0">
                    <a:pos x="408" y="177"/>
                  </a:cxn>
                  <a:cxn ang="0">
                    <a:pos x="459" y="155"/>
                  </a:cxn>
                  <a:cxn ang="0">
                    <a:pos x="510" y="133"/>
                  </a:cxn>
                  <a:cxn ang="0">
                    <a:pos x="561" y="110"/>
                  </a:cxn>
                  <a:cxn ang="0">
                    <a:pos x="612" y="89"/>
                  </a:cxn>
                  <a:cxn ang="0">
                    <a:pos x="663" y="66"/>
                  </a:cxn>
                  <a:cxn ang="0">
                    <a:pos x="714" y="45"/>
                  </a:cxn>
                  <a:cxn ang="0">
                    <a:pos x="765" y="22"/>
                  </a:cxn>
                  <a:cxn ang="0">
                    <a:pos x="816" y="0"/>
                  </a:cxn>
                  <a:cxn ang="0">
                    <a:pos x="831" y="0"/>
                  </a:cxn>
                </a:cxnLst>
                <a:rect l="0" t="0" r="r" b="b"/>
                <a:pathLst>
                  <a:path w="831" h="374">
                    <a:moveTo>
                      <a:pt x="831" y="0"/>
                    </a:moveTo>
                    <a:lnTo>
                      <a:pt x="780" y="25"/>
                    </a:lnTo>
                    <a:lnTo>
                      <a:pt x="730" y="51"/>
                    </a:lnTo>
                    <a:lnTo>
                      <a:pt x="679" y="75"/>
                    </a:lnTo>
                    <a:lnTo>
                      <a:pt x="628" y="97"/>
                    </a:lnTo>
                    <a:lnTo>
                      <a:pt x="577" y="121"/>
                    </a:lnTo>
                    <a:lnTo>
                      <a:pt x="526" y="144"/>
                    </a:lnTo>
                    <a:lnTo>
                      <a:pt x="475" y="165"/>
                    </a:lnTo>
                    <a:lnTo>
                      <a:pt x="423" y="188"/>
                    </a:lnTo>
                    <a:lnTo>
                      <a:pt x="372" y="211"/>
                    </a:lnTo>
                    <a:lnTo>
                      <a:pt x="319" y="233"/>
                    </a:lnTo>
                    <a:lnTo>
                      <a:pt x="267" y="255"/>
                    </a:lnTo>
                    <a:lnTo>
                      <a:pt x="214" y="277"/>
                    </a:lnTo>
                    <a:lnTo>
                      <a:pt x="163" y="301"/>
                    </a:lnTo>
                    <a:lnTo>
                      <a:pt x="110" y="324"/>
                    </a:lnTo>
                    <a:lnTo>
                      <a:pt x="57" y="348"/>
                    </a:lnTo>
                    <a:lnTo>
                      <a:pt x="5" y="374"/>
                    </a:lnTo>
                    <a:lnTo>
                      <a:pt x="2" y="372"/>
                    </a:lnTo>
                    <a:lnTo>
                      <a:pt x="0" y="371"/>
                    </a:lnTo>
                    <a:lnTo>
                      <a:pt x="0" y="368"/>
                    </a:lnTo>
                    <a:lnTo>
                      <a:pt x="0" y="365"/>
                    </a:lnTo>
                    <a:lnTo>
                      <a:pt x="51" y="340"/>
                    </a:lnTo>
                    <a:lnTo>
                      <a:pt x="102" y="315"/>
                    </a:lnTo>
                    <a:lnTo>
                      <a:pt x="153" y="291"/>
                    </a:lnTo>
                    <a:lnTo>
                      <a:pt x="204" y="269"/>
                    </a:lnTo>
                    <a:lnTo>
                      <a:pt x="255" y="245"/>
                    </a:lnTo>
                    <a:lnTo>
                      <a:pt x="306" y="222"/>
                    </a:lnTo>
                    <a:lnTo>
                      <a:pt x="357" y="199"/>
                    </a:lnTo>
                    <a:lnTo>
                      <a:pt x="408" y="177"/>
                    </a:lnTo>
                    <a:lnTo>
                      <a:pt x="459" y="155"/>
                    </a:lnTo>
                    <a:lnTo>
                      <a:pt x="510" y="133"/>
                    </a:lnTo>
                    <a:lnTo>
                      <a:pt x="561" y="110"/>
                    </a:lnTo>
                    <a:lnTo>
                      <a:pt x="612" y="89"/>
                    </a:lnTo>
                    <a:lnTo>
                      <a:pt x="663" y="66"/>
                    </a:lnTo>
                    <a:lnTo>
                      <a:pt x="714" y="45"/>
                    </a:lnTo>
                    <a:lnTo>
                      <a:pt x="765" y="22"/>
                    </a:lnTo>
                    <a:lnTo>
                      <a:pt x="816" y="0"/>
                    </a:lnTo>
                    <a:lnTo>
                      <a:pt x="8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1" name="Freeform 17"/>
              <p:cNvSpPr>
                <a:spLocks/>
              </p:cNvSpPr>
              <p:nvPr/>
            </p:nvSpPr>
            <p:spPr bwMode="auto">
              <a:xfrm>
                <a:off x="2293" y="2158"/>
                <a:ext cx="191" cy="329"/>
              </a:xfrm>
              <a:custGeom>
                <a:avLst/>
                <a:gdLst/>
                <a:ahLst/>
                <a:cxnLst>
                  <a:cxn ang="0">
                    <a:pos x="191" y="5"/>
                  </a:cxn>
                  <a:cxn ang="0">
                    <a:pos x="180" y="22"/>
                  </a:cxn>
                  <a:cxn ang="0">
                    <a:pos x="167" y="39"/>
                  </a:cxn>
                  <a:cxn ang="0">
                    <a:pos x="156" y="56"/>
                  </a:cxn>
                  <a:cxn ang="0">
                    <a:pos x="143" y="73"/>
                  </a:cxn>
                  <a:cxn ang="0">
                    <a:pos x="132" y="90"/>
                  </a:cxn>
                  <a:cxn ang="0">
                    <a:pos x="121" y="107"/>
                  </a:cxn>
                  <a:cxn ang="0">
                    <a:pos x="109" y="125"/>
                  </a:cxn>
                  <a:cxn ang="0">
                    <a:pos x="99" y="145"/>
                  </a:cxn>
                  <a:cxn ang="0">
                    <a:pos x="87" y="166"/>
                  </a:cxn>
                  <a:cxn ang="0">
                    <a:pos x="74" y="187"/>
                  </a:cxn>
                  <a:cxn ang="0">
                    <a:pos x="62" y="209"/>
                  </a:cxn>
                  <a:cxn ang="0">
                    <a:pos x="51" y="231"/>
                  </a:cxn>
                  <a:cxn ang="0">
                    <a:pos x="40" y="255"/>
                  </a:cxn>
                  <a:cxn ang="0">
                    <a:pos x="31" y="278"/>
                  </a:cxn>
                  <a:cxn ang="0">
                    <a:pos x="24" y="303"/>
                  </a:cxn>
                  <a:cxn ang="0">
                    <a:pos x="19" y="329"/>
                  </a:cxn>
                  <a:cxn ang="0">
                    <a:pos x="11" y="322"/>
                  </a:cxn>
                  <a:cxn ang="0">
                    <a:pos x="7" y="312"/>
                  </a:cxn>
                  <a:cxn ang="0">
                    <a:pos x="3" y="301"/>
                  </a:cxn>
                  <a:cxn ang="0">
                    <a:pos x="0" y="291"/>
                  </a:cxn>
                  <a:cxn ang="0">
                    <a:pos x="2" y="277"/>
                  </a:cxn>
                  <a:cxn ang="0">
                    <a:pos x="3" y="261"/>
                  </a:cxn>
                  <a:cxn ang="0">
                    <a:pos x="7" y="245"/>
                  </a:cxn>
                  <a:cxn ang="0">
                    <a:pos x="14" y="233"/>
                  </a:cxn>
                  <a:cxn ang="0">
                    <a:pos x="14" y="221"/>
                  </a:cxn>
                  <a:cxn ang="0">
                    <a:pos x="20" y="213"/>
                  </a:cxn>
                  <a:cxn ang="0">
                    <a:pos x="26" y="204"/>
                  </a:cxn>
                  <a:cxn ang="0">
                    <a:pos x="28" y="193"/>
                  </a:cxn>
                  <a:cxn ang="0">
                    <a:pos x="33" y="180"/>
                  </a:cxn>
                  <a:cxn ang="0">
                    <a:pos x="36" y="169"/>
                  </a:cxn>
                  <a:cxn ang="0">
                    <a:pos x="38" y="158"/>
                  </a:cxn>
                  <a:cxn ang="0">
                    <a:pos x="44" y="145"/>
                  </a:cxn>
                  <a:cxn ang="0">
                    <a:pos x="50" y="132"/>
                  </a:cxn>
                  <a:cxn ang="0">
                    <a:pos x="55" y="121"/>
                  </a:cxn>
                  <a:cxn ang="0">
                    <a:pos x="61" y="109"/>
                  </a:cxn>
                  <a:cxn ang="0">
                    <a:pos x="68" y="97"/>
                  </a:cxn>
                  <a:cxn ang="0">
                    <a:pos x="74" y="87"/>
                  </a:cxn>
                  <a:cxn ang="0">
                    <a:pos x="81" y="75"/>
                  </a:cxn>
                  <a:cxn ang="0">
                    <a:pos x="89" y="64"/>
                  </a:cxn>
                  <a:cxn ang="0">
                    <a:pos x="98" y="54"/>
                  </a:cxn>
                  <a:cxn ang="0">
                    <a:pos x="108" y="46"/>
                  </a:cxn>
                  <a:cxn ang="0">
                    <a:pos x="118" y="34"/>
                  </a:cxn>
                  <a:cxn ang="0">
                    <a:pos x="128" y="24"/>
                  </a:cxn>
                  <a:cxn ang="0">
                    <a:pos x="139" y="15"/>
                  </a:cxn>
                  <a:cxn ang="0">
                    <a:pos x="150" y="6"/>
                  </a:cxn>
                  <a:cxn ang="0">
                    <a:pos x="163" y="2"/>
                  </a:cxn>
                  <a:cxn ang="0">
                    <a:pos x="176" y="0"/>
                  </a:cxn>
                  <a:cxn ang="0">
                    <a:pos x="191" y="5"/>
                  </a:cxn>
                </a:cxnLst>
                <a:rect l="0" t="0" r="r" b="b"/>
                <a:pathLst>
                  <a:path w="191" h="329">
                    <a:moveTo>
                      <a:pt x="191" y="5"/>
                    </a:moveTo>
                    <a:lnTo>
                      <a:pt x="180" y="22"/>
                    </a:lnTo>
                    <a:lnTo>
                      <a:pt x="167" y="39"/>
                    </a:lnTo>
                    <a:lnTo>
                      <a:pt x="156" y="56"/>
                    </a:lnTo>
                    <a:lnTo>
                      <a:pt x="143" y="73"/>
                    </a:lnTo>
                    <a:lnTo>
                      <a:pt x="132" y="90"/>
                    </a:lnTo>
                    <a:lnTo>
                      <a:pt x="121" y="107"/>
                    </a:lnTo>
                    <a:lnTo>
                      <a:pt x="109" y="125"/>
                    </a:lnTo>
                    <a:lnTo>
                      <a:pt x="99" y="145"/>
                    </a:lnTo>
                    <a:lnTo>
                      <a:pt x="87" y="166"/>
                    </a:lnTo>
                    <a:lnTo>
                      <a:pt x="74" y="187"/>
                    </a:lnTo>
                    <a:lnTo>
                      <a:pt x="62" y="209"/>
                    </a:lnTo>
                    <a:lnTo>
                      <a:pt x="51" y="231"/>
                    </a:lnTo>
                    <a:lnTo>
                      <a:pt x="40" y="255"/>
                    </a:lnTo>
                    <a:lnTo>
                      <a:pt x="31" y="278"/>
                    </a:lnTo>
                    <a:lnTo>
                      <a:pt x="24" y="303"/>
                    </a:lnTo>
                    <a:lnTo>
                      <a:pt x="19" y="329"/>
                    </a:lnTo>
                    <a:lnTo>
                      <a:pt x="11" y="322"/>
                    </a:lnTo>
                    <a:lnTo>
                      <a:pt x="7" y="312"/>
                    </a:lnTo>
                    <a:lnTo>
                      <a:pt x="3" y="301"/>
                    </a:lnTo>
                    <a:lnTo>
                      <a:pt x="0" y="291"/>
                    </a:lnTo>
                    <a:lnTo>
                      <a:pt x="2" y="277"/>
                    </a:lnTo>
                    <a:lnTo>
                      <a:pt x="3" y="261"/>
                    </a:lnTo>
                    <a:lnTo>
                      <a:pt x="7" y="245"/>
                    </a:lnTo>
                    <a:lnTo>
                      <a:pt x="14" y="233"/>
                    </a:lnTo>
                    <a:lnTo>
                      <a:pt x="14" y="221"/>
                    </a:lnTo>
                    <a:lnTo>
                      <a:pt x="20" y="213"/>
                    </a:lnTo>
                    <a:lnTo>
                      <a:pt x="26" y="204"/>
                    </a:lnTo>
                    <a:lnTo>
                      <a:pt x="28" y="193"/>
                    </a:lnTo>
                    <a:lnTo>
                      <a:pt x="33" y="180"/>
                    </a:lnTo>
                    <a:lnTo>
                      <a:pt x="36" y="169"/>
                    </a:lnTo>
                    <a:lnTo>
                      <a:pt x="38" y="158"/>
                    </a:lnTo>
                    <a:lnTo>
                      <a:pt x="44" y="145"/>
                    </a:lnTo>
                    <a:lnTo>
                      <a:pt x="50" y="132"/>
                    </a:lnTo>
                    <a:lnTo>
                      <a:pt x="55" y="121"/>
                    </a:lnTo>
                    <a:lnTo>
                      <a:pt x="61" y="109"/>
                    </a:lnTo>
                    <a:lnTo>
                      <a:pt x="68" y="97"/>
                    </a:lnTo>
                    <a:lnTo>
                      <a:pt x="74" y="87"/>
                    </a:lnTo>
                    <a:lnTo>
                      <a:pt x="81" y="75"/>
                    </a:lnTo>
                    <a:lnTo>
                      <a:pt x="89" y="64"/>
                    </a:lnTo>
                    <a:lnTo>
                      <a:pt x="98" y="54"/>
                    </a:lnTo>
                    <a:lnTo>
                      <a:pt x="108" y="46"/>
                    </a:lnTo>
                    <a:lnTo>
                      <a:pt x="118" y="34"/>
                    </a:lnTo>
                    <a:lnTo>
                      <a:pt x="128" y="24"/>
                    </a:lnTo>
                    <a:lnTo>
                      <a:pt x="139" y="15"/>
                    </a:lnTo>
                    <a:lnTo>
                      <a:pt x="150" y="6"/>
                    </a:lnTo>
                    <a:lnTo>
                      <a:pt x="163" y="2"/>
                    </a:lnTo>
                    <a:lnTo>
                      <a:pt x="176" y="0"/>
                    </a:lnTo>
                    <a:lnTo>
                      <a:pt x="19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2" name="Freeform 18"/>
              <p:cNvSpPr>
                <a:spLocks/>
              </p:cNvSpPr>
              <p:nvPr/>
            </p:nvSpPr>
            <p:spPr bwMode="auto">
              <a:xfrm>
                <a:off x="2705" y="2171"/>
                <a:ext cx="84" cy="67"/>
              </a:xfrm>
              <a:custGeom>
                <a:avLst/>
                <a:gdLst/>
                <a:ahLst/>
                <a:cxnLst>
                  <a:cxn ang="0">
                    <a:pos x="84" y="20"/>
                  </a:cxn>
                  <a:cxn ang="0">
                    <a:pos x="77" y="26"/>
                  </a:cxn>
                  <a:cxn ang="0">
                    <a:pos x="68" y="30"/>
                  </a:cxn>
                  <a:cxn ang="0">
                    <a:pos x="58" y="34"/>
                  </a:cxn>
                  <a:cxn ang="0">
                    <a:pos x="47" y="40"/>
                  </a:cxn>
                  <a:cxn ang="0">
                    <a:pos x="36" y="45"/>
                  </a:cxn>
                  <a:cxn ang="0">
                    <a:pos x="26" y="51"/>
                  </a:cxn>
                  <a:cxn ang="0">
                    <a:pos x="17" y="58"/>
                  </a:cxn>
                  <a:cxn ang="0">
                    <a:pos x="12" y="67"/>
                  </a:cxn>
                  <a:cxn ang="0">
                    <a:pos x="5" y="67"/>
                  </a:cxn>
                  <a:cxn ang="0">
                    <a:pos x="3" y="61"/>
                  </a:cxn>
                  <a:cxn ang="0">
                    <a:pos x="2" y="55"/>
                  </a:cxn>
                  <a:cxn ang="0">
                    <a:pos x="0" y="53"/>
                  </a:cxn>
                  <a:cxn ang="0">
                    <a:pos x="13" y="24"/>
                  </a:cxn>
                  <a:cxn ang="0">
                    <a:pos x="9" y="21"/>
                  </a:cxn>
                  <a:cxn ang="0">
                    <a:pos x="10" y="20"/>
                  </a:cxn>
                  <a:cxn ang="0">
                    <a:pos x="12" y="17"/>
                  </a:cxn>
                  <a:cxn ang="0">
                    <a:pos x="13" y="13"/>
                  </a:cxn>
                  <a:cxn ang="0">
                    <a:pos x="20" y="11"/>
                  </a:cxn>
                  <a:cxn ang="0">
                    <a:pos x="26" y="7"/>
                  </a:cxn>
                  <a:cxn ang="0">
                    <a:pos x="30" y="3"/>
                  </a:cxn>
                  <a:cxn ang="0">
                    <a:pos x="36" y="0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7" y="3"/>
                  </a:cxn>
                  <a:cxn ang="0">
                    <a:pos x="64" y="4"/>
                  </a:cxn>
                  <a:cxn ang="0">
                    <a:pos x="70" y="7"/>
                  </a:cxn>
                  <a:cxn ang="0">
                    <a:pos x="75" y="11"/>
                  </a:cxn>
                  <a:cxn ang="0">
                    <a:pos x="80" y="16"/>
                  </a:cxn>
                  <a:cxn ang="0">
                    <a:pos x="84" y="20"/>
                  </a:cxn>
                </a:cxnLst>
                <a:rect l="0" t="0" r="r" b="b"/>
                <a:pathLst>
                  <a:path w="84" h="67">
                    <a:moveTo>
                      <a:pt x="84" y="20"/>
                    </a:moveTo>
                    <a:lnTo>
                      <a:pt x="77" y="26"/>
                    </a:lnTo>
                    <a:lnTo>
                      <a:pt x="68" y="30"/>
                    </a:lnTo>
                    <a:lnTo>
                      <a:pt x="58" y="34"/>
                    </a:lnTo>
                    <a:lnTo>
                      <a:pt x="47" y="40"/>
                    </a:lnTo>
                    <a:lnTo>
                      <a:pt x="36" y="45"/>
                    </a:lnTo>
                    <a:lnTo>
                      <a:pt x="26" y="51"/>
                    </a:lnTo>
                    <a:lnTo>
                      <a:pt x="17" y="58"/>
                    </a:lnTo>
                    <a:lnTo>
                      <a:pt x="12" y="67"/>
                    </a:lnTo>
                    <a:lnTo>
                      <a:pt x="5" y="67"/>
                    </a:lnTo>
                    <a:lnTo>
                      <a:pt x="3" y="61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13" y="24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2" y="17"/>
                    </a:lnTo>
                    <a:lnTo>
                      <a:pt x="13" y="13"/>
                    </a:lnTo>
                    <a:lnTo>
                      <a:pt x="20" y="11"/>
                    </a:lnTo>
                    <a:lnTo>
                      <a:pt x="26" y="7"/>
                    </a:lnTo>
                    <a:lnTo>
                      <a:pt x="30" y="3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7" y="3"/>
                    </a:lnTo>
                    <a:lnTo>
                      <a:pt x="64" y="4"/>
                    </a:lnTo>
                    <a:lnTo>
                      <a:pt x="70" y="7"/>
                    </a:lnTo>
                    <a:lnTo>
                      <a:pt x="75" y="11"/>
                    </a:lnTo>
                    <a:lnTo>
                      <a:pt x="80" y="16"/>
                    </a:lnTo>
                    <a:lnTo>
                      <a:pt x="8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3" name="Freeform 19"/>
              <p:cNvSpPr>
                <a:spLocks/>
              </p:cNvSpPr>
              <p:nvPr/>
            </p:nvSpPr>
            <p:spPr bwMode="auto">
              <a:xfrm>
                <a:off x="2374" y="2219"/>
                <a:ext cx="98" cy="259"/>
              </a:xfrm>
              <a:custGeom>
                <a:avLst/>
                <a:gdLst/>
                <a:ahLst/>
                <a:cxnLst>
                  <a:cxn ang="0">
                    <a:pos x="78" y="51"/>
                  </a:cxn>
                  <a:cxn ang="0">
                    <a:pos x="74" y="64"/>
                  </a:cxn>
                  <a:cxn ang="0">
                    <a:pos x="71" y="84"/>
                  </a:cxn>
                  <a:cxn ang="0">
                    <a:pos x="68" y="101"/>
                  </a:cxn>
                  <a:cxn ang="0">
                    <a:pos x="66" y="108"/>
                  </a:cxn>
                  <a:cxn ang="0">
                    <a:pos x="65" y="125"/>
                  </a:cxn>
                  <a:cxn ang="0">
                    <a:pos x="58" y="141"/>
                  </a:cxn>
                  <a:cxn ang="0">
                    <a:pos x="51" y="156"/>
                  </a:cxn>
                  <a:cxn ang="0">
                    <a:pos x="48" y="174"/>
                  </a:cxn>
                  <a:cxn ang="0">
                    <a:pos x="40" y="194"/>
                  </a:cxn>
                  <a:cxn ang="0">
                    <a:pos x="40" y="220"/>
                  </a:cxn>
                  <a:cxn ang="0">
                    <a:pos x="41" y="244"/>
                  </a:cxn>
                  <a:cxn ang="0">
                    <a:pos x="42" y="255"/>
                  </a:cxn>
                  <a:cxn ang="0">
                    <a:pos x="40" y="259"/>
                  </a:cxn>
                  <a:cxn ang="0">
                    <a:pos x="34" y="259"/>
                  </a:cxn>
                  <a:cxn ang="0">
                    <a:pos x="30" y="258"/>
                  </a:cxn>
                  <a:cxn ang="0">
                    <a:pos x="25" y="255"/>
                  </a:cxn>
                  <a:cxn ang="0">
                    <a:pos x="7" y="235"/>
                  </a:cxn>
                  <a:cxn ang="0">
                    <a:pos x="0" y="213"/>
                  </a:cxn>
                  <a:cxn ang="0">
                    <a:pos x="0" y="187"/>
                  </a:cxn>
                  <a:cxn ang="0">
                    <a:pos x="6" y="160"/>
                  </a:cxn>
                  <a:cxn ang="0">
                    <a:pos x="13" y="142"/>
                  </a:cxn>
                  <a:cxn ang="0">
                    <a:pos x="24" y="115"/>
                  </a:cxn>
                  <a:cxn ang="0">
                    <a:pos x="35" y="91"/>
                  </a:cxn>
                  <a:cxn ang="0">
                    <a:pos x="41" y="80"/>
                  </a:cxn>
                  <a:cxn ang="0">
                    <a:pos x="42" y="68"/>
                  </a:cxn>
                  <a:cxn ang="0">
                    <a:pos x="47" y="58"/>
                  </a:cxn>
                  <a:cxn ang="0">
                    <a:pos x="52" y="47"/>
                  </a:cxn>
                  <a:cxn ang="0">
                    <a:pos x="58" y="37"/>
                  </a:cxn>
                  <a:cxn ang="0">
                    <a:pos x="65" y="27"/>
                  </a:cxn>
                  <a:cxn ang="0">
                    <a:pos x="74" y="19"/>
                  </a:cxn>
                  <a:cxn ang="0">
                    <a:pos x="81" y="9"/>
                  </a:cxn>
                  <a:cxn ang="0">
                    <a:pos x="89" y="0"/>
                  </a:cxn>
                  <a:cxn ang="0">
                    <a:pos x="98" y="12"/>
                  </a:cxn>
                  <a:cxn ang="0">
                    <a:pos x="92" y="26"/>
                  </a:cxn>
                  <a:cxn ang="0">
                    <a:pos x="83" y="39"/>
                  </a:cxn>
                  <a:cxn ang="0">
                    <a:pos x="78" y="51"/>
                  </a:cxn>
                </a:cxnLst>
                <a:rect l="0" t="0" r="r" b="b"/>
                <a:pathLst>
                  <a:path w="98" h="259">
                    <a:moveTo>
                      <a:pt x="78" y="51"/>
                    </a:moveTo>
                    <a:lnTo>
                      <a:pt x="74" y="64"/>
                    </a:lnTo>
                    <a:lnTo>
                      <a:pt x="71" y="84"/>
                    </a:lnTo>
                    <a:lnTo>
                      <a:pt x="68" y="101"/>
                    </a:lnTo>
                    <a:lnTo>
                      <a:pt x="66" y="108"/>
                    </a:lnTo>
                    <a:lnTo>
                      <a:pt x="65" y="125"/>
                    </a:lnTo>
                    <a:lnTo>
                      <a:pt x="58" y="141"/>
                    </a:lnTo>
                    <a:lnTo>
                      <a:pt x="51" y="156"/>
                    </a:lnTo>
                    <a:lnTo>
                      <a:pt x="48" y="174"/>
                    </a:lnTo>
                    <a:lnTo>
                      <a:pt x="40" y="194"/>
                    </a:lnTo>
                    <a:lnTo>
                      <a:pt x="40" y="220"/>
                    </a:lnTo>
                    <a:lnTo>
                      <a:pt x="41" y="244"/>
                    </a:lnTo>
                    <a:lnTo>
                      <a:pt x="42" y="255"/>
                    </a:lnTo>
                    <a:lnTo>
                      <a:pt x="40" y="259"/>
                    </a:lnTo>
                    <a:lnTo>
                      <a:pt x="34" y="259"/>
                    </a:lnTo>
                    <a:lnTo>
                      <a:pt x="30" y="258"/>
                    </a:lnTo>
                    <a:lnTo>
                      <a:pt x="25" y="255"/>
                    </a:lnTo>
                    <a:lnTo>
                      <a:pt x="7" y="235"/>
                    </a:lnTo>
                    <a:lnTo>
                      <a:pt x="0" y="213"/>
                    </a:lnTo>
                    <a:lnTo>
                      <a:pt x="0" y="187"/>
                    </a:lnTo>
                    <a:lnTo>
                      <a:pt x="6" y="160"/>
                    </a:lnTo>
                    <a:lnTo>
                      <a:pt x="13" y="142"/>
                    </a:lnTo>
                    <a:lnTo>
                      <a:pt x="24" y="115"/>
                    </a:lnTo>
                    <a:lnTo>
                      <a:pt x="35" y="91"/>
                    </a:lnTo>
                    <a:lnTo>
                      <a:pt x="41" y="80"/>
                    </a:lnTo>
                    <a:lnTo>
                      <a:pt x="42" y="68"/>
                    </a:lnTo>
                    <a:lnTo>
                      <a:pt x="47" y="58"/>
                    </a:lnTo>
                    <a:lnTo>
                      <a:pt x="52" y="47"/>
                    </a:lnTo>
                    <a:lnTo>
                      <a:pt x="58" y="37"/>
                    </a:lnTo>
                    <a:lnTo>
                      <a:pt x="65" y="27"/>
                    </a:lnTo>
                    <a:lnTo>
                      <a:pt x="74" y="19"/>
                    </a:lnTo>
                    <a:lnTo>
                      <a:pt x="81" y="9"/>
                    </a:lnTo>
                    <a:lnTo>
                      <a:pt x="89" y="0"/>
                    </a:lnTo>
                    <a:lnTo>
                      <a:pt x="98" y="12"/>
                    </a:lnTo>
                    <a:lnTo>
                      <a:pt x="92" y="26"/>
                    </a:lnTo>
                    <a:lnTo>
                      <a:pt x="83" y="39"/>
                    </a:lnTo>
                    <a:lnTo>
                      <a:pt x="78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4" name="Freeform 20"/>
              <p:cNvSpPr>
                <a:spLocks/>
              </p:cNvSpPr>
              <p:nvPr/>
            </p:nvSpPr>
            <p:spPr bwMode="auto">
              <a:xfrm>
                <a:off x="3602" y="2310"/>
                <a:ext cx="606" cy="139"/>
              </a:xfrm>
              <a:custGeom>
                <a:avLst/>
                <a:gdLst/>
                <a:ahLst/>
                <a:cxnLst>
                  <a:cxn ang="0">
                    <a:pos x="606" y="1"/>
                  </a:cxn>
                  <a:cxn ang="0">
                    <a:pos x="595" y="7"/>
                  </a:cxn>
                  <a:cxn ang="0">
                    <a:pos x="582" y="10"/>
                  </a:cxn>
                  <a:cxn ang="0">
                    <a:pos x="571" y="13"/>
                  </a:cxn>
                  <a:cxn ang="0">
                    <a:pos x="558" y="16"/>
                  </a:cxn>
                  <a:cxn ang="0">
                    <a:pos x="546" y="18"/>
                  </a:cxn>
                  <a:cxn ang="0">
                    <a:pos x="533" y="21"/>
                  </a:cxn>
                  <a:cxn ang="0">
                    <a:pos x="521" y="24"/>
                  </a:cxn>
                  <a:cxn ang="0">
                    <a:pos x="509" y="30"/>
                  </a:cxn>
                  <a:cxn ang="0">
                    <a:pos x="479" y="37"/>
                  </a:cxn>
                  <a:cxn ang="0">
                    <a:pos x="449" y="44"/>
                  </a:cxn>
                  <a:cxn ang="0">
                    <a:pos x="418" y="50"/>
                  </a:cxn>
                  <a:cxn ang="0">
                    <a:pos x="388" y="57"/>
                  </a:cxn>
                  <a:cxn ang="0">
                    <a:pos x="357" y="62"/>
                  </a:cxn>
                  <a:cxn ang="0">
                    <a:pos x="326" y="69"/>
                  </a:cxn>
                  <a:cxn ang="0">
                    <a:pos x="295" y="75"/>
                  </a:cxn>
                  <a:cxn ang="0">
                    <a:pos x="264" y="81"/>
                  </a:cxn>
                  <a:cxn ang="0">
                    <a:pos x="232" y="88"/>
                  </a:cxn>
                  <a:cxn ang="0">
                    <a:pos x="201" y="93"/>
                  </a:cxn>
                  <a:cxn ang="0">
                    <a:pos x="170" y="100"/>
                  </a:cxn>
                  <a:cxn ang="0">
                    <a:pos x="139" y="108"/>
                  </a:cxn>
                  <a:cxn ang="0">
                    <a:pos x="108" y="115"/>
                  </a:cxn>
                  <a:cxn ang="0">
                    <a:pos x="78" y="122"/>
                  </a:cxn>
                  <a:cxn ang="0">
                    <a:pos x="47" y="130"/>
                  </a:cxn>
                  <a:cxn ang="0">
                    <a:pos x="17" y="139"/>
                  </a:cxn>
                  <a:cxn ang="0">
                    <a:pos x="0" y="137"/>
                  </a:cxn>
                  <a:cxn ang="0">
                    <a:pos x="0" y="130"/>
                  </a:cxn>
                  <a:cxn ang="0">
                    <a:pos x="37" y="120"/>
                  </a:cxn>
                  <a:cxn ang="0">
                    <a:pos x="75" y="110"/>
                  </a:cxn>
                  <a:cxn ang="0">
                    <a:pos x="112" y="100"/>
                  </a:cxn>
                  <a:cxn ang="0">
                    <a:pos x="149" y="92"/>
                  </a:cxn>
                  <a:cxn ang="0">
                    <a:pos x="186" y="85"/>
                  </a:cxn>
                  <a:cxn ang="0">
                    <a:pos x="224" y="76"/>
                  </a:cxn>
                  <a:cxn ang="0">
                    <a:pos x="261" y="69"/>
                  </a:cxn>
                  <a:cxn ang="0">
                    <a:pos x="299" y="61"/>
                  </a:cxn>
                  <a:cxn ang="0">
                    <a:pos x="336" y="54"/>
                  </a:cxn>
                  <a:cxn ang="0">
                    <a:pos x="373" y="47"/>
                  </a:cxn>
                  <a:cxn ang="0">
                    <a:pos x="411" y="40"/>
                  </a:cxn>
                  <a:cxn ang="0">
                    <a:pos x="448" y="33"/>
                  </a:cxn>
                  <a:cxn ang="0">
                    <a:pos x="485" y="24"/>
                  </a:cxn>
                  <a:cxn ang="0">
                    <a:pos x="521" y="17"/>
                  </a:cxn>
                  <a:cxn ang="0">
                    <a:pos x="560" y="8"/>
                  </a:cxn>
                  <a:cxn ang="0">
                    <a:pos x="597" y="0"/>
                  </a:cxn>
                  <a:cxn ang="0">
                    <a:pos x="606" y="1"/>
                  </a:cxn>
                </a:cxnLst>
                <a:rect l="0" t="0" r="r" b="b"/>
                <a:pathLst>
                  <a:path w="606" h="139">
                    <a:moveTo>
                      <a:pt x="606" y="1"/>
                    </a:moveTo>
                    <a:lnTo>
                      <a:pt x="595" y="7"/>
                    </a:lnTo>
                    <a:lnTo>
                      <a:pt x="582" y="10"/>
                    </a:lnTo>
                    <a:lnTo>
                      <a:pt x="571" y="13"/>
                    </a:lnTo>
                    <a:lnTo>
                      <a:pt x="558" y="16"/>
                    </a:lnTo>
                    <a:lnTo>
                      <a:pt x="546" y="18"/>
                    </a:lnTo>
                    <a:lnTo>
                      <a:pt x="533" y="21"/>
                    </a:lnTo>
                    <a:lnTo>
                      <a:pt x="521" y="24"/>
                    </a:lnTo>
                    <a:lnTo>
                      <a:pt x="509" y="30"/>
                    </a:lnTo>
                    <a:lnTo>
                      <a:pt x="479" y="37"/>
                    </a:lnTo>
                    <a:lnTo>
                      <a:pt x="449" y="44"/>
                    </a:lnTo>
                    <a:lnTo>
                      <a:pt x="418" y="50"/>
                    </a:lnTo>
                    <a:lnTo>
                      <a:pt x="388" y="57"/>
                    </a:lnTo>
                    <a:lnTo>
                      <a:pt x="357" y="62"/>
                    </a:lnTo>
                    <a:lnTo>
                      <a:pt x="326" y="69"/>
                    </a:lnTo>
                    <a:lnTo>
                      <a:pt x="295" y="75"/>
                    </a:lnTo>
                    <a:lnTo>
                      <a:pt x="264" y="81"/>
                    </a:lnTo>
                    <a:lnTo>
                      <a:pt x="232" y="88"/>
                    </a:lnTo>
                    <a:lnTo>
                      <a:pt x="201" y="93"/>
                    </a:lnTo>
                    <a:lnTo>
                      <a:pt x="170" y="100"/>
                    </a:lnTo>
                    <a:lnTo>
                      <a:pt x="139" y="108"/>
                    </a:lnTo>
                    <a:lnTo>
                      <a:pt x="108" y="115"/>
                    </a:lnTo>
                    <a:lnTo>
                      <a:pt x="78" y="122"/>
                    </a:lnTo>
                    <a:lnTo>
                      <a:pt x="47" y="130"/>
                    </a:lnTo>
                    <a:lnTo>
                      <a:pt x="17" y="139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37" y="120"/>
                    </a:lnTo>
                    <a:lnTo>
                      <a:pt x="75" y="110"/>
                    </a:lnTo>
                    <a:lnTo>
                      <a:pt x="112" y="100"/>
                    </a:lnTo>
                    <a:lnTo>
                      <a:pt x="149" y="92"/>
                    </a:lnTo>
                    <a:lnTo>
                      <a:pt x="186" y="85"/>
                    </a:lnTo>
                    <a:lnTo>
                      <a:pt x="224" y="76"/>
                    </a:lnTo>
                    <a:lnTo>
                      <a:pt x="261" y="69"/>
                    </a:lnTo>
                    <a:lnTo>
                      <a:pt x="299" y="61"/>
                    </a:lnTo>
                    <a:lnTo>
                      <a:pt x="336" y="54"/>
                    </a:lnTo>
                    <a:lnTo>
                      <a:pt x="373" y="47"/>
                    </a:lnTo>
                    <a:lnTo>
                      <a:pt x="411" y="40"/>
                    </a:lnTo>
                    <a:lnTo>
                      <a:pt x="448" y="33"/>
                    </a:lnTo>
                    <a:lnTo>
                      <a:pt x="485" y="24"/>
                    </a:lnTo>
                    <a:lnTo>
                      <a:pt x="521" y="17"/>
                    </a:lnTo>
                    <a:lnTo>
                      <a:pt x="560" y="8"/>
                    </a:lnTo>
                    <a:lnTo>
                      <a:pt x="597" y="0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5" name="Freeform 21"/>
              <p:cNvSpPr>
                <a:spLocks/>
              </p:cNvSpPr>
              <p:nvPr/>
            </p:nvSpPr>
            <p:spPr bwMode="auto">
              <a:xfrm>
                <a:off x="2950" y="2381"/>
                <a:ext cx="59" cy="59"/>
              </a:xfrm>
              <a:custGeom>
                <a:avLst/>
                <a:gdLst/>
                <a:ahLst/>
                <a:cxnLst>
                  <a:cxn ang="0">
                    <a:pos x="57" y="18"/>
                  </a:cxn>
                  <a:cxn ang="0">
                    <a:pos x="59" y="32"/>
                  </a:cxn>
                  <a:cxn ang="0">
                    <a:pos x="54" y="42"/>
                  </a:cxn>
                  <a:cxn ang="0">
                    <a:pos x="47" y="52"/>
                  </a:cxn>
                  <a:cxn ang="0">
                    <a:pos x="40" y="59"/>
                  </a:cxn>
                  <a:cxn ang="0">
                    <a:pos x="33" y="56"/>
                  </a:cxn>
                  <a:cxn ang="0">
                    <a:pos x="25" y="54"/>
                  </a:cxn>
                  <a:cxn ang="0">
                    <a:pos x="16" y="49"/>
                  </a:cxn>
                  <a:cxn ang="0">
                    <a:pos x="9" y="45"/>
                  </a:cxn>
                  <a:cxn ang="0">
                    <a:pos x="8" y="42"/>
                  </a:cxn>
                  <a:cxn ang="0">
                    <a:pos x="3" y="38"/>
                  </a:cxn>
                  <a:cxn ang="0">
                    <a:pos x="0" y="32"/>
                  </a:cxn>
                  <a:cxn ang="0">
                    <a:pos x="0" y="25"/>
                  </a:cxn>
                  <a:cxn ang="0">
                    <a:pos x="9" y="17"/>
                  </a:cxn>
                  <a:cxn ang="0">
                    <a:pos x="15" y="7"/>
                  </a:cxn>
                  <a:cxn ang="0">
                    <a:pos x="22" y="0"/>
                  </a:cxn>
                  <a:cxn ang="0">
                    <a:pos x="34" y="0"/>
                  </a:cxn>
                  <a:cxn ang="0">
                    <a:pos x="44" y="0"/>
                  </a:cxn>
                  <a:cxn ang="0">
                    <a:pos x="51" y="4"/>
                  </a:cxn>
                  <a:cxn ang="0">
                    <a:pos x="56" y="11"/>
                  </a:cxn>
                  <a:cxn ang="0">
                    <a:pos x="57" y="18"/>
                  </a:cxn>
                </a:cxnLst>
                <a:rect l="0" t="0" r="r" b="b"/>
                <a:pathLst>
                  <a:path w="59" h="59">
                    <a:moveTo>
                      <a:pt x="57" y="18"/>
                    </a:moveTo>
                    <a:lnTo>
                      <a:pt x="59" y="32"/>
                    </a:lnTo>
                    <a:lnTo>
                      <a:pt x="54" y="42"/>
                    </a:lnTo>
                    <a:lnTo>
                      <a:pt x="47" y="52"/>
                    </a:lnTo>
                    <a:lnTo>
                      <a:pt x="40" y="59"/>
                    </a:lnTo>
                    <a:lnTo>
                      <a:pt x="33" y="56"/>
                    </a:lnTo>
                    <a:lnTo>
                      <a:pt x="25" y="54"/>
                    </a:lnTo>
                    <a:lnTo>
                      <a:pt x="16" y="49"/>
                    </a:lnTo>
                    <a:lnTo>
                      <a:pt x="9" y="45"/>
                    </a:lnTo>
                    <a:lnTo>
                      <a:pt x="8" y="42"/>
                    </a:lnTo>
                    <a:lnTo>
                      <a:pt x="3" y="38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9" y="17"/>
                    </a:lnTo>
                    <a:lnTo>
                      <a:pt x="15" y="7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1" y="4"/>
                    </a:lnTo>
                    <a:lnTo>
                      <a:pt x="56" y="11"/>
                    </a:lnTo>
                    <a:lnTo>
                      <a:pt x="5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6" name="Freeform 22"/>
              <p:cNvSpPr>
                <a:spLocks/>
              </p:cNvSpPr>
              <p:nvPr/>
            </p:nvSpPr>
            <p:spPr bwMode="auto">
              <a:xfrm>
                <a:off x="2739" y="2393"/>
                <a:ext cx="67" cy="61"/>
              </a:xfrm>
              <a:custGeom>
                <a:avLst/>
                <a:gdLst/>
                <a:ahLst/>
                <a:cxnLst>
                  <a:cxn ang="0">
                    <a:pos x="66" y="15"/>
                  </a:cxn>
                  <a:cxn ang="0">
                    <a:pos x="67" y="33"/>
                  </a:cxn>
                  <a:cxn ang="0">
                    <a:pos x="61" y="46"/>
                  </a:cxn>
                  <a:cxn ang="0">
                    <a:pos x="49" y="56"/>
                  </a:cxn>
                  <a:cxn ang="0">
                    <a:pos x="33" y="61"/>
                  </a:cxn>
                  <a:cxn ang="0">
                    <a:pos x="29" y="57"/>
                  </a:cxn>
                  <a:cxn ang="0">
                    <a:pos x="22" y="53"/>
                  </a:cxn>
                  <a:cxn ang="0">
                    <a:pos x="16" y="49"/>
                  </a:cxn>
                  <a:cxn ang="0">
                    <a:pos x="9" y="44"/>
                  </a:cxn>
                  <a:cxn ang="0">
                    <a:pos x="3" y="40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3" y="16"/>
                  </a:cxn>
                  <a:cxn ang="0">
                    <a:pos x="9" y="9"/>
                  </a:cxn>
                  <a:cxn ang="0">
                    <a:pos x="16" y="3"/>
                  </a:cxn>
                  <a:cxn ang="0">
                    <a:pos x="24" y="0"/>
                  </a:cxn>
                  <a:cxn ang="0">
                    <a:pos x="33" y="0"/>
                  </a:cxn>
                  <a:cxn ang="0">
                    <a:pos x="43" y="2"/>
                  </a:cxn>
                  <a:cxn ang="0">
                    <a:pos x="51" y="5"/>
                  </a:cxn>
                  <a:cxn ang="0">
                    <a:pos x="58" y="9"/>
                  </a:cxn>
                  <a:cxn ang="0">
                    <a:pos x="66" y="15"/>
                  </a:cxn>
                </a:cxnLst>
                <a:rect l="0" t="0" r="r" b="b"/>
                <a:pathLst>
                  <a:path w="67" h="61">
                    <a:moveTo>
                      <a:pt x="66" y="15"/>
                    </a:moveTo>
                    <a:lnTo>
                      <a:pt x="67" y="33"/>
                    </a:lnTo>
                    <a:lnTo>
                      <a:pt x="61" y="46"/>
                    </a:lnTo>
                    <a:lnTo>
                      <a:pt x="49" y="56"/>
                    </a:lnTo>
                    <a:lnTo>
                      <a:pt x="33" y="61"/>
                    </a:lnTo>
                    <a:lnTo>
                      <a:pt x="29" y="57"/>
                    </a:lnTo>
                    <a:lnTo>
                      <a:pt x="22" y="53"/>
                    </a:lnTo>
                    <a:lnTo>
                      <a:pt x="16" y="49"/>
                    </a:lnTo>
                    <a:lnTo>
                      <a:pt x="9" y="44"/>
                    </a:lnTo>
                    <a:lnTo>
                      <a:pt x="3" y="40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3" y="16"/>
                    </a:lnTo>
                    <a:lnTo>
                      <a:pt x="9" y="9"/>
                    </a:lnTo>
                    <a:lnTo>
                      <a:pt x="16" y="3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1" y="5"/>
                    </a:lnTo>
                    <a:lnTo>
                      <a:pt x="58" y="9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7" name="Freeform 23"/>
              <p:cNvSpPr>
                <a:spLocks/>
              </p:cNvSpPr>
              <p:nvPr/>
            </p:nvSpPr>
            <p:spPr bwMode="auto">
              <a:xfrm>
                <a:off x="2831" y="2416"/>
                <a:ext cx="110" cy="55"/>
              </a:xfrm>
              <a:custGeom>
                <a:avLst/>
                <a:gdLst/>
                <a:ahLst/>
                <a:cxnLst>
                  <a:cxn ang="0">
                    <a:pos x="110" y="17"/>
                  </a:cxn>
                  <a:cxn ang="0">
                    <a:pos x="107" y="28"/>
                  </a:cxn>
                  <a:cxn ang="0">
                    <a:pos x="105" y="40"/>
                  </a:cxn>
                  <a:cxn ang="0">
                    <a:pos x="102" y="50"/>
                  </a:cxn>
                  <a:cxn ang="0">
                    <a:pos x="91" y="55"/>
                  </a:cxn>
                  <a:cxn ang="0">
                    <a:pos x="87" y="48"/>
                  </a:cxn>
                  <a:cxn ang="0">
                    <a:pos x="87" y="40"/>
                  </a:cxn>
                  <a:cxn ang="0">
                    <a:pos x="83" y="31"/>
                  </a:cxn>
                  <a:cxn ang="0">
                    <a:pos x="77" y="24"/>
                  </a:cxn>
                  <a:cxn ang="0">
                    <a:pos x="70" y="21"/>
                  </a:cxn>
                  <a:cxn ang="0">
                    <a:pos x="51" y="21"/>
                  </a:cxn>
                  <a:cxn ang="0">
                    <a:pos x="39" y="26"/>
                  </a:cxn>
                  <a:cxn ang="0">
                    <a:pos x="29" y="31"/>
                  </a:cxn>
                  <a:cxn ang="0">
                    <a:pos x="23" y="38"/>
                  </a:cxn>
                  <a:cxn ang="0">
                    <a:pos x="19" y="44"/>
                  </a:cxn>
                  <a:cxn ang="0">
                    <a:pos x="15" y="51"/>
                  </a:cxn>
                  <a:cxn ang="0">
                    <a:pos x="10" y="54"/>
                  </a:cxn>
                  <a:cxn ang="0">
                    <a:pos x="5" y="55"/>
                  </a:cxn>
                  <a:cxn ang="0">
                    <a:pos x="2" y="47"/>
                  </a:cxn>
                  <a:cxn ang="0">
                    <a:pos x="0" y="37"/>
                  </a:cxn>
                  <a:cxn ang="0">
                    <a:pos x="0" y="28"/>
                  </a:cxn>
                  <a:cxn ang="0">
                    <a:pos x="5" y="20"/>
                  </a:cxn>
                  <a:cxn ang="0">
                    <a:pos x="16" y="13"/>
                  </a:cxn>
                  <a:cxn ang="0">
                    <a:pos x="29" y="6"/>
                  </a:cxn>
                  <a:cxn ang="0">
                    <a:pos x="43" y="3"/>
                  </a:cxn>
                  <a:cxn ang="0">
                    <a:pos x="57" y="0"/>
                  </a:cxn>
                  <a:cxn ang="0">
                    <a:pos x="70" y="2"/>
                  </a:cxn>
                  <a:cxn ang="0">
                    <a:pos x="84" y="3"/>
                  </a:cxn>
                  <a:cxn ang="0">
                    <a:pos x="97" y="9"/>
                  </a:cxn>
                  <a:cxn ang="0">
                    <a:pos x="110" y="17"/>
                  </a:cxn>
                </a:cxnLst>
                <a:rect l="0" t="0" r="r" b="b"/>
                <a:pathLst>
                  <a:path w="110" h="55">
                    <a:moveTo>
                      <a:pt x="110" y="17"/>
                    </a:moveTo>
                    <a:lnTo>
                      <a:pt x="107" y="28"/>
                    </a:lnTo>
                    <a:lnTo>
                      <a:pt x="105" y="40"/>
                    </a:lnTo>
                    <a:lnTo>
                      <a:pt x="102" y="50"/>
                    </a:lnTo>
                    <a:lnTo>
                      <a:pt x="91" y="55"/>
                    </a:lnTo>
                    <a:lnTo>
                      <a:pt x="87" y="48"/>
                    </a:lnTo>
                    <a:lnTo>
                      <a:pt x="87" y="40"/>
                    </a:lnTo>
                    <a:lnTo>
                      <a:pt x="83" y="31"/>
                    </a:lnTo>
                    <a:lnTo>
                      <a:pt x="77" y="24"/>
                    </a:lnTo>
                    <a:lnTo>
                      <a:pt x="70" y="21"/>
                    </a:lnTo>
                    <a:lnTo>
                      <a:pt x="51" y="21"/>
                    </a:lnTo>
                    <a:lnTo>
                      <a:pt x="39" y="26"/>
                    </a:lnTo>
                    <a:lnTo>
                      <a:pt x="29" y="31"/>
                    </a:lnTo>
                    <a:lnTo>
                      <a:pt x="23" y="38"/>
                    </a:lnTo>
                    <a:lnTo>
                      <a:pt x="19" y="44"/>
                    </a:lnTo>
                    <a:lnTo>
                      <a:pt x="15" y="51"/>
                    </a:lnTo>
                    <a:lnTo>
                      <a:pt x="10" y="54"/>
                    </a:lnTo>
                    <a:lnTo>
                      <a:pt x="5" y="55"/>
                    </a:lnTo>
                    <a:lnTo>
                      <a:pt x="2" y="4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5" y="20"/>
                    </a:lnTo>
                    <a:lnTo>
                      <a:pt x="16" y="13"/>
                    </a:lnTo>
                    <a:lnTo>
                      <a:pt x="29" y="6"/>
                    </a:lnTo>
                    <a:lnTo>
                      <a:pt x="43" y="3"/>
                    </a:lnTo>
                    <a:lnTo>
                      <a:pt x="57" y="0"/>
                    </a:lnTo>
                    <a:lnTo>
                      <a:pt x="70" y="2"/>
                    </a:lnTo>
                    <a:lnTo>
                      <a:pt x="84" y="3"/>
                    </a:lnTo>
                    <a:lnTo>
                      <a:pt x="97" y="9"/>
                    </a:lnTo>
                    <a:lnTo>
                      <a:pt x="11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8" name="Freeform 24"/>
              <p:cNvSpPr>
                <a:spLocks/>
              </p:cNvSpPr>
              <p:nvPr/>
            </p:nvSpPr>
            <p:spPr bwMode="auto">
              <a:xfrm>
                <a:off x="2694" y="2488"/>
                <a:ext cx="374" cy="223"/>
              </a:xfrm>
              <a:custGeom>
                <a:avLst/>
                <a:gdLst/>
                <a:ahLst/>
                <a:cxnLst>
                  <a:cxn ang="0">
                    <a:pos x="215" y="223"/>
                  </a:cxn>
                  <a:cxn ang="0">
                    <a:pos x="190" y="223"/>
                  </a:cxn>
                  <a:cxn ang="0">
                    <a:pos x="167" y="218"/>
                  </a:cxn>
                  <a:cxn ang="0">
                    <a:pos x="147" y="210"/>
                  </a:cxn>
                  <a:cxn ang="0">
                    <a:pos x="129" y="197"/>
                  </a:cxn>
                  <a:cxn ang="0">
                    <a:pos x="112" y="183"/>
                  </a:cxn>
                  <a:cxn ang="0">
                    <a:pos x="96" y="168"/>
                  </a:cxn>
                  <a:cxn ang="0">
                    <a:pos x="82" y="151"/>
                  </a:cxn>
                  <a:cxn ang="0">
                    <a:pos x="68" y="134"/>
                  </a:cxn>
                  <a:cxn ang="0">
                    <a:pos x="58" y="121"/>
                  </a:cxn>
                  <a:cxn ang="0">
                    <a:pos x="51" y="107"/>
                  </a:cxn>
                  <a:cxn ang="0">
                    <a:pos x="44" y="92"/>
                  </a:cxn>
                  <a:cxn ang="0">
                    <a:pos x="38" y="80"/>
                  </a:cxn>
                  <a:cxn ang="0">
                    <a:pos x="33" y="67"/>
                  </a:cxn>
                  <a:cxn ang="0">
                    <a:pos x="24" y="54"/>
                  </a:cxn>
                  <a:cxn ang="0">
                    <a:pos x="14" y="43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10" y="30"/>
                  </a:cxn>
                  <a:cxn ang="0">
                    <a:pos x="20" y="34"/>
                  </a:cxn>
                  <a:cxn ang="0">
                    <a:pos x="30" y="39"/>
                  </a:cxn>
                  <a:cxn ang="0">
                    <a:pos x="40" y="43"/>
                  </a:cxn>
                  <a:cxn ang="0">
                    <a:pos x="50" y="46"/>
                  </a:cxn>
                  <a:cxn ang="0">
                    <a:pos x="61" y="49"/>
                  </a:cxn>
                  <a:cxn ang="0">
                    <a:pos x="72" y="50"/>
                  </a:cxn>
                  <a:cxn ang="0">
                    <a:pos x="84" y="50"/>
                  </a:cxn>
                  <a:cxn ang="0">
                    <a:pos x="102" y="47"/>
                  </a:cxn>
                  <a:cxn ang="0">
                    <a:pos x="120" y="43"/>
                  </a:cxn>
                  <a:cxn ang="0">
                    <a:pos x="139" y="39"/>
                  </a:cxn>
                  <a:cxn ang="0">
                    <a:pos x="156" y="33"/>
                  </a:cxn>
                  <a:cxn ang="0">
                    <a:pos x="173" y="30"/>
                  </a:cxn>
                  <a:cxn ang="0">
                    <a:pos x="191" y="27"/>
                  </a:cxn>
                  <a:cxn ang="0">
                    <a:pos x="211" y="29"/>
                  </a:cxn>
                  <a:cxn ang="0">
                    <a:pos x="231" y="33"/>
                  </a:cxn>
                  <a:cxn ang="0">
                    <a:pos x="248" y="37"/>
                  </a:cxn>
                  <a:cxn ang="0">
                    <a:pos x="264" y="39"/>
                  </a:cxn>
                  <a:cxn ang="0">
                    <a:pos x="279" y="39"/>
                  </a:cxn>
                  <a:cxn ang="0">
                    <a:pos x="295" y="39"/>
                  </a:cxn>
                  <a:cxn ang="0">
                    <a:pos x="309" y="36"/>
                  </a:cxn>
                  <a:cxn ang="0">
                    <a:pos x="324" y="33"/>
                  </a:cxn>
                  <a:cxn ang="0">
                    <a:pos x="340" y="30"/>
                  </a:cxn>
                  <a:cxn ang="0">
                    <a:pos x="356" y="26"/>
                  </a:cxn>
                  <a:cxn ang="0">
                    <a:pos x="371" y="0"/>
                  </a:cxn>
                  <a:cxn ang="0">
                    <a:pos x="374" y="16"/>
                  </a:cxn>
                  <a:cxn ang="0">
                    <a:pos x="367" y="40"/>
                  </a:cxn>
                  <a:cxn ang="0">
                    <a:pos x="353" y="71"/>
                  </a:cxn>
                  <a:cxn ang="0">
                    <a:pos x="332" y="107"/>
                  </a:cxn>
                  <a:cxn ang="0">
                    <a:pos x="306" y="142"/>
                  </a:cxn>
                  <a:cxn ang="0">
                    <a:pos x="276" y="176"/>
                  </a:cxn>
                  <a:cxn ang="0">
                    <a:pos x="247" y="203"/>
                  </a:cxn>
                  <a:cxn ang="0">
                    <a:pos x="215" y="223"/>
                  </a:cxn>
                </a:cxnLst>
                <a:rect l="0" t="0" r="r" b="b"/>
                <a:pathLst>
                  <a:path w="374" h="223">
                    <a:moveTo>
                      <a:pt x="215" y="223"/>
                    </a:moveTo>
                    <a:lnTo>
                      <a:pt x="190" y="223"/>
                    </a:lnTo>
                    <a:lnTo>
                      <a:pt x="167" y="218"/>
                    </a:lnTo>
                    <a:lnTo>
                      <a:pt x="147" y="210"/>
                    </a:lnTo>
                    <a:lnTo>
                      <a:pt x="129" y="197"/>
                    </a:lnTo>
                    <a:lnTo>
                      <a:pt x="112" y="183"/>
                    </a:lnTo>
                    <a:lnTo>
                      <a:pt x="96" y="168"/>
                    </a:lnTo>
                    <a:lnTo>
                      <a:pt x="82" y="151"/>
                    </a:lnTo>
                    <a:lnTo>
                      <a:pt x="68" y="134"/>
                    </a:lnTo>
                    <a:lnTo>
                      <a:pt x="58" y="121"/>
                    </a:lnTo>
                    <a:lnTo>
                      <a:pt x="51" y="107"/>
                    </a:lnTo>
                    <a:lnTo>
                      <a:pt x="44" y="92"/>
                    </a:lnTo>
                    <a:lnTo>
                      <a:pt x="38" y="80"/>
                    </a:lnTo>
                    <a:lnTo>
                      <a:pt x="33" y="67"/>
                    </a:lnTo>
                    <a:lnTo>
                      <a:pt x="24" y="54"/>
                    </a:lnTo>
                    <a:lnTo>
                      <a:pt x="14" y="43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10" y="30"/>
                    </a:lnTo>
                    <a:lnTo>
                      <a:pt x="20" y="34"/>
                    </a:lnTo>
                    <a:lnTo>
                      <a:pt x="30" y="39"/>
                    </a:lnTo>
                    <a:lnTo>
                      <a:pt x="40" y="43"/>
                    </a:lnTo>
                    <a:lnTo>
                      <a:pt x="50" y="46"/>
                    </a:lnTo>
                    <a:lnTo>
                      <a:pt x="61" y="49"/>
                    </a:lnTo>
                    <a:lnTo>
                      <a:pt x="72" y="50"/>
                    </a:lnTo>
                    <a:lnTo>
                      <a:pt x="84" y="50"/>
                    </a:lnTo>
                    <a:lnTo>
                      <a:pt x="102" y="47"/>
                    </a:lnTo>
                    <a:lnTo>
                      <a:pt x="120" y="43"/>
                    </a:lnTo>
                    <a:lnTo>
                      <a:pt x="139" y="39"/>
                    </a:lnTo>
                    <a:lnTo>
                      <a:pt x="156" y="33"/>
                    </a:lnTo>
                    <a:lnTo>
                      <a:pt x="173" y="30"/>
                    </a:lnTo>
                    <a:lnTo>
                      <a:pt x="191" y="27"/>
                    </a:lnTo>
                    <a:lnTo>
                      <a:pt x="211" y="29"/>
                    </a:lnTo>
                    <a:lnTo>
                      <a:pt x="231" y="33"/>
                    </a:lnTo>
                    <a:lnTo>
                      <a:pt x="248" y="37"/>
                    </a:lnTo>
                    <a:lnTo>
                      <a:pt x="264" y="39"/>
                    </a:lnTo>
                    <a:lnTo>
                      <a:pt x="279" y="39"/>
                    </a:lnTo>
                    <a:lnTo>
                      <a:pt x="295" y="39"/>
                    </a:lnTo>
                    <a:lnTo>
                      <a:pt x="309" y="36"/>
                    </a:lnTo>
                    <a:lnTo>
                      <a:pt x="324" y="33"/>
                    </a:lnTo>
                    <a:lnTo>
                      <a:pt x="340" y="30"/>
                    </a:lnTo>
                    <a:lnTo>
                      <a:pt x="356" y="26"/>
                    </a:lnTo>
                    <a:lnTo>
                      <a:pt x="371" y="0"/>
                    </a:lnTo>
                    <a:lnTo>
                      <a:pt x="374" y="16"/>
                    </a:lnTo>
                    <a:lnTo>
                      <a:pt x="367" y="40"/>
                    </a:lnTo>
                    <a:lnTo>
                      <a:pt x="353" y="71"/>
                    </a:lnTo>
                    <a:lnTo>
                      <a:pt x="332" y="107"/>
                    </a:lnTo>
                    <a:lnTo>
                      <a:pt x="306" y="142"/>
                    </a:lnTo>
                    <a:lnTo>
                      <a:pt x="276" y="176"/>
                    </a:lnTo>
                    <a:lnTo>
                      <a:pt x="247" y="203"/>
                    </a:lnTo>
                    <a:lnTo>
                      <a:pt x="215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09" name="Freeform 25"/>
              <p:cNvSpPr>
                <a:spLocks/>
              </p:cNvSpPr>
              <p:nvPr/>
            </p:nvSpPr>
            <p:spPr bwMode="auto">
              <a:xfrm>
                <a:off x="3322" y="2520"/>
                <a:ext cx="1262" cy="1032"/>
              </a:xfrm>
              <a:custGeom>
                <a:avLst/>
                <a:gdLst/>
                <a:ahLst/>
                <a:cxnLst>
                  <a:cxn ang="0">
                    <a:pos x="546" y="41"/>
                  </a:cxn>
                  <a:cxn ang="0">
                    <a:pos x="749" y="45"/>
                  </a:cxn>
                  <a:cxn ang="0">
                    <a:pos x="949" y="53"/>
                  </a:cxn>
                  <a:cxn ang="0">
                    <a:pos x="1149" y="69"/>
                  </a:cxn>
                  <a:cxn ang="0">
                    <a:pos x="1262" y="103"/>
                  </a:cxn>
                  <a:cxn ang="0">
                    <a:pos x="1243" y="250"/>
                  </a:cxn>
                  <a:cxn ang="0">
                    <a:pos x="1239" y="369"/>
                  </a:cxn>
                  <a:cxn ang="0">
                    <a:pos x="1232" y="681"/>
                  </a:cxn>
                  <a:cxn ang="0">
                    <a:pos x="1225" y="726"/>
                  </a:cxn>
                  <a:cxn ang="0">
                    <a:pos x="1207" y="917"/>
                  </a:cxn>
                  <a:cxn ang="0">
                    <a:pos x="1166" y="1028"/>
                  </a:cxn>
                  <a:cxn ang="0">
                    <a:pos x="1137" y="1028"/>
                  </a:cxn>
                  <a:cxn ang="0">
                    <a:pos x="1122" y="1028"/>
                  </a:cxn>
                  <a:cxn ang="0">
                    <a:pos x="1072" y="1022"/>
                  </a:cxn>
                  <a:cxn ang="0">
                    <a:pos x="977" y="1015"/>
                  </a:cxn>
                  <a:cxn ang="0">
                    <a:pos x="872" y="1011"/>
                  </a:cxn>
                  <a:cxn ang="0">
                    <a:pos x="799" y="1008"/>
                  </a:cxn>
                  <a:cxn ang="0">
                    <a:pos x="731" y="1001"/>
                  </a:cxn>
                  <a:cxn ang="0">
                    <a:pos x="661" y="1001"/>
                  </a:cxn>
                  <a:cxn ang="0">
                    <a:pos x="629" y="995"/>
                  </a:cxn>
                  <a:cxn ang="0">
                    <a:pos x="595" y="997"/>
                  </a:cxn>
                  <a:cxn ang="0">
                    <a:pos x="562" y="924"/>
                  </a:cxn>
                  <a:cxn ang="0">
                    <a:pos x="592" y="933"/>
                  </a:cxn>
                  <a:cxn ang="0">
                    <a:pos x="607" y="926"/>
                  </a:cxn>
                  <a:cxn ang="0">
                    <a:pos x="578" y="913"/>
                  </a:cxn>
                  <a:cxn ang="0">
                    <a:pos x="517" y="907"/>
                  </a:cxn>
                  <a:cxn ang="0">
                    <a:pos x="484" y="919"/>
                  </a:cxn>
                  <a:cxn ang="0">
                    <a:pos x="463" y="902"/>
                  </a:cxn>
                  <a:cxn ang="0">
                    <a:pos x="426" y="912"/>
                  </a:cxn>
                  <a:cxn ang="0">
                    <a:pos x="392" y="922"/>
                  </a:cxn>
                  <a:cxn ang="0">
                    <a:pos x="368" y="940"/>
                  </a:cxn>
                  <a:cxn ang="0">
                    <a:pos x="367" y="971"/>
                  </a:cxn>
                  <a:cxn ang="0">
                    <a:pos x="376" y="1001"/>
                  </a:cxn>
                  <a:cxn ang="0">
                    <a:pos x="389" y="968"/>
                  </a:cxn>
                  <a:cxn ang="0">
                    <a:pos x="413" y="971"/>
                  </a:cxn>
                  <a:cxn ang="0">
                    <a:pos x="391" y="1021"/>
                  </a:cxn>
                  <a:cxn ang="0">
                    <a:pos x="358" y="1025"/>
                  </a:cxn>
                  <a:cxn ang="0">
                    <a:pos x="357" y="1002"/>
                  </a:cxn>
                  <a:cxn ang="0">
                    <a:pos x="352" y="985"/>
                  </a:cxn>
                  <a:cxn ang="0">
                    <a:pos x="297" y="984"/>
                  </a:cxn>
                  <a:cxn ang="0">
                    <a:pos x="212" y="982"/>
                  </a:cxn>
                  <a:cxn ang="0">
                    <a:pos x="126" y="980"/>
                  </a:cxn>
                  <a:cxn ang="0">
                    <a:pos x="42" y="977"/>
                  </a:cxn>
                  <a:cxn ang="0">
                    <a:pos x="4" y="931"/>
                  </a:cxn>
                  <a:cxn ang="0">
                    <a:pos x="11" y="863"/>
                  </a:cxn>
                  <a:cxn ang="0">
                    <a:pos x="5" y="828"/>
                  </a:cxn>
                  <a:cxn ang="0">
                    <a:pos x="4" y="764"/>
                  </a:cxn>
                  <a:cxn ang="0">
                    <a:pos x="7" y="671"/>
                  </a:cxn>
                  <a:cxn ang="0">
                    <a:pos x="8" y="573"/>
                  </a:cxn>
                  <a:cxn ang="0">
                    <a:pos x="2" y="392"/>
                  </a:cxn>
                  <a:cxn ang="0">
                    <a:pos x="2" y="223"/>
                  </a:cxn>
                  <a:cxn ang="0">
                    <a:pos x="5" y="155"/>
                  </a:cxn>
                  <a:cxn ang="0">
                    <a:pos x="7" y="49"/>
                  </a:cxn>
                  <a:cxn ang="0">
                    <a:pos x="32" y="7"/>
                  </a:cxn>
                  <a:cxn ang="0">
                    <a:pos x="127" y="22"/>
                  </a:cxn>
                  <a:cxn ang="0">
                    <a:pos x="222" y="26"/>
                  </a:cxn>
                  <a:cxn ang="0">
                    <a:pos x="318" y="29"/>
                  </a:cxn>
                </a:cxnLst>
                <a:rect l="0" t="0" r="r" b="b"/>
                <a:pathLst>
                  <a:path w="1262" h="1032">
                    <a:moveTo>
                      <a:pt x="391" y="35"/>
                    </a:moveTo>
                    <a:lnTo>
                      <a:pt x="443" y="38"/>
                    </a:lnTo>
                    <a:lnTo>
                      <a:pt x="494" y="39"/>
                    </a:lnTo>
                    <a:lnTo>
                      <a:pt x="546" y="41"/>
                    </a:lnTo>
                    <a:lnTo>
                      <a:pt x="597" y="42"/>
                    </a:lnTo>
                    <a:lnTo>
                      <a:pt x="647" y="43"/>
                    </a:lnTo>
                    <a:lnTo>
                      <a:pt x="698" y="43"/>
                    </a:lnTo>
                    <a:lnTo>
                      <a:pt x="749" y="45"/>
                    </a:lnTo>
                    <a:lnTo>
                      <a:pt x="799" y="46"/>
                    </a:lnTo>
                    <a:lnTo>
                      <a:pt x="848" y="49"/>
                    </a:lnTo>
                    <a:lnTo>
                      <a:pt x="899" y="51"/>
                    </a:lnTo>
                    <a:lnTo>
                      <a:pt x="949" y="53"/>
                    </a:lnTo>
                    <a:lnTo>
                      <a:pt x="998" y="56"/>
                    </a:lnTo>
                    <a:lnTo>
                      <a:pt x="1048" y="59"/>
                    </a:lnTo>
                    <a:lnTo>
                      <a:pt x="1098" y="63"/>
                    </a:lnTo>
                    <a:lnTo>
                      <a:pt x="1149" y="69"/>
                    </a:lnTo>
                    <a:lnTo>
                      <a:pt x="1198" y="75"/>
                    </a:lnTo>
                    <a:lnTo>
                      <a:pt x="1260" y="80"/>
                    </a:lnTo>
                    <a:lnTo>
                      <a:pt x="1262" y="90"/>
                    </a:lnTo>
                    <a:lnTo>
                      <a:pt x="1262" y="103"/>
                    </a:lnTo>
                    <a:lnTo>
                      <a:pt x="1259" y="116"/>
                    </a:lnTo>
                    <a:lnTo>
                      <a:pt x="1258" y="127"/>
                    </a:lnTo>
                    <a:lnTo>
                      <a:pt x="1249" y="206"/>
                    </a:lnTo>
                    <a:lnTo>
                      <a:pt x="1243" y="250"/>
                    </a:lnTo>
                    <a:lnTo>
                      <a:pt x="1242" y="284"/>
                    </a:lnTo>
                    <a:lnTo>
                      <a:pt x="1242" y="321"/>
                    </a:lnTo>
                    <a:lnTo>
                      <a:pt x="1241" y="369"/>
                    </a:lnTo>
                    <a:lnTo>
                      <a:pt x="1239" y="369"/>
                    </a:lnTo>
                    <a:lnTo>
                      <a:pt x="1236" y="423"/>
                    </a:lnTo>
                    <a:lnTo>
                      <a:pt x="1232" y="516"/>
                    </a:lnTo>
                    <a:lnTo>
                      <a:pt x="1229" y="614"/>
                    </a:lnTo>
                    <a:lnTo>
                      <a:pt x="1232" y="681"/>
                    </a:lnTo>
                    <a:lnTo>
                      <a:pt x="1229" y="691"/>
                    </a:lnTo>
                    <a:lnTo>
                      <a:pt x="1228" y="703"/>
                    </a:lnTo>
                    <a:lnTo>
                      <a:pt x="1226" y="716"/>
                    </a:lnTo>
                    <a:lnTo>
                      <a:pt x="1225" y="726"/>
                    </a:lnTo>
                    <a:lnTo>
                      <a:pt x="1224" y="770"/>
                    </a:lnTo>
                    <a:lnTo>
                      <a:pt x="1218" y="831"/>
                    </a:lnTo>
                    <a:lnTo>
                      <a:pt x="1211" y="886"/>
                    </a:lnTo>
                    <a:lnTo>
                      <a:pt x="1207" y="917"/>
                    </a:lnTo>
                    <a:lnTo>
                      <a:pt x="1202" y="946"/>
                    </a:lnTo>
                    <a:lnTo>
                      <a:pt x="1191" y="984"/>
                    </a:lnTo>
                    <a:lnTo>
                      <a:pt x="1178" y="1016"/>
                    </a:lnTo>
                    <a:lnTo>
                      <a:pt x="1166" y="1028"/>
                    </a:lnTo>
                    <a:lnTo>
                      <a:pt x="1158" y="1028"/>
                    </a:lnTo>
                    <a:lnTo>
                      <a:pt x="1151" y="1028"/>
                    </a:lnTo>
                    <a:lnTo>
                      <a:pt x="1143" y="1028"/>
                    </a:lnTo>
                    <a:lnTo>
                      <a:pt x="1137" y="1028"/>
                    </a:lnTo>
                    <a:lnTo>
                      <a:pt x="1130" y="1028"/>
                    </a:lnTo>
                    <a:lnTo>
                      <a:pt x="1126" y="1028"/>
                    </a:lnTo>
                    <a:lnTo>
                      <a:pt x="1123" y="1028"/>
                    </a:lnTo>
                    <a:lnTo>
                      <a:pt x="1122" y="1028"/>
                    </a:lnTo>
                    <a:lnTo>
                      <a:pt x="1116" y="1026"/>
                    </a:lnTo>
                    <a:lnTo>
                      <a:pt x="1105" y="1025"/>
                    </a:lnTo>
                    <a:lnTo>
                      <a:pt x="1090" y="1024"/>
                    </a:lnTo>
                    <a:lnTo>
                      <a:pt x="1072" y="1022"/>
                    </a:lnTo>
                    <a:lnTo>
                      <a:pt x="1051" y="1021"/>
                    </a:lnTo>
                    <a:lnTo>
                      <a:pt x="1028" y="1019"/>
                    </a:lnTo>
                    <a:lnTo>
                      <a:pt x="1003" y="1018"/>
                    </a:lnTo>
                    <a:lnTo>
                      <a:pt x="977" y="1015"/>
                    </a:lnTo>
                    <a:lnTo>
                      <a:pt x="950" y="1014"/>
                    </a:lnTo>
                    <a:lnTo>
                      <a:pt x="923" y="1012"/>
                    </a:lnTo>
                    <a:lnTo>
                      <a:pt x="898" y="1011"/>
                    </a:lnTo>
                    <a:lnTo>
                      <a:pt x="872" y="1011"/>
                    </a:lnTo>
                    <a:lnTo>
                      <a:pt x="850" y="1009"/>
                    </a:lnTo>
                    <a:lnTo>
                      <a:pt x="830" y="1008"/>
                    </a:lnTo>
                    <a:lnTo>
                      <a:pt x="813" y="1008"/>
                    </a:lnTo>
                    <a:lnTo>
                      <a:pt x="799" y="1008"/>
                    </a:lnTo>
                    <a:lnTo>
                      <a:pt x="782" y="1007"/>
                    </a:lnTo>
                    <a:lnTo>
                      <a:pt x="765" y="1005"/>
                    </a:lnTo>
                    <a:lnTo>
                      <a:pt x="748" y="1002"/>
                    </a:lnTo>
                    <a:lnTo>
                      <a:pt x="731" y="1001"/>
                    </a:lnTo>
                    <a:lnTo>
                      <a:pt x="715" y="999"/>
                    </a:lnTo>
                    <a:lnTo>
                      <a:pt x="698" y="999"/>
                    </a:lnTo>
                    <a:lnTo>
                      <a:pt x="680" y="999"/>
                    </a:lnTo>
                    <a:lnTo>
                      <a:pt x="661" y="1001"/>
                    </a:lnTo>
                    <a:lnTo>
                      <a:pt x="654" y="998"/>
                    </a:lnTo>
                    <a:lnTo>
                      <a:pt x="647" y="997"/>
                    </a:lnTo>
                    <a:lnTo>
                      <a:pt x="639" y="995"/>
                    </a:lnTo>
                    <a:lnTo>
                      <a:pt x="629" y="995"/>
                    </a:lnTo>
                    <a:lnTo>
                      <a:pt x="620" y="995"/>
                    </a:lnTo>
                    <a:lnTo>
                      <a:pt x="612" y="995"/>
                    </a:lnTo>
                    <a:lnTo>
                      <a:pt x="603" y="995"/>
                    </a:lnTo>
                    <a:lnTo>
                      <a:pt x="595" y="997"/>
                    </a:lnTo>
                    <a:lnTo>
                      <a:pt x="545" y="992"/>
                    </a:lnTo>
                    <a:lnTo>
                      <a:pt x="544" y="927"/>
                    </a:lnTo>
                    <a:lnTo>
                      <a:pt x="552" y="924"/>
                    </a:lnTo>
                    <a:lnTo>
                      <a:pt x="562" y="924"/>
                    </a:lnTo>
                    <a:lnTo>
                      <a:pt x="573" y="926"/>
                    </a:lnTo>
                    <a:lnTo>
                      <a:pt x="583" y="929"/>
                    </a:lnTo>
                    <a:lnTo>
                      <a:pt x="586" y="933"/>
                    </a:lnTo>
                    <a:lnTo>
                      <a:pt x="592" y="933"/>
                    </a:lnTo>
                    <a:lnTo>
                      <a:pt x="597" y="931"/>
                    </a:lnTo>
                    <a:lnTo>
                      <a:pt x="603" y="933"/>
                    </a:lnTo>
                    <a:lnTo>
                      <a:pt x="606" y="930"/>
                    </a:lnTo>
                    <a:lnTo>
                      <a:pt x="607" y="926"/>
                    </a:lnTo>
                    <a:lnTo>
                      <a:pt x="607" y="923"/>
                    </a:lnTo>
                    <a:lnTo>
                      <a:pt x="607" y="919"/>
                    </a:lnTo>
                    <a:lnTo>
                      <a:pt x="593" y="916"/>
                    </a:lnTo>
                    <a:lnTo>
                      <a:pt x="578" y="913"/>
                    </a:lnTo>
                    <a:lnTo>
                      <a:pt x="562" y="909"/>
                    </a:lnTo>
                    <a:lnTo>
                      <a:pt x="546" y="906"/>
                    </a:lnTo>
                    <a:lnTo>
                      <a:pt x="531" y="906"/>
                    </a:lnTo>
                    <a:lnTo>
                      <a:pt x="517" y="907"/>
                    </a:lnTo>
                    <a:lnTo>
                      <a:pt x="503" y="914"/>
                    </a:lnTo>
                    <a:lnTo>
                      <a:pt x="491" y="924"/>
                    </a:lnTo>
                    <a:lnTo>
                      <a:pt x="486" y="924"/>
                    </a:lnTo>
                    <a:lnTo>
                      <a:pt x="484" y="919"/>
                    </a:lnTo>
                    <a:lnTo>
                      <a:pt x="483" y="914"/>
                    </a:lnTo>
                    <a:lnTo>
                      <a:pt x="480" y="910"/>
                    </a:lnTo>
                    <a:lnTo>
                      <a:pt x="471" y="905"/>
                    </a:lnTo>
                    <a:lnTo>
                      <a:pt x="463" y="902"/>
                    </a:lnTo>
                    <a:lnTo>
                      <a:pt x="454" y="902"/>
                    </a:lnTo>
                    <a:lnTo>
                      <a:pt x="446" y="905"/>
                    </a:lnTo>
                    <a:lnTo>
                      <a:pt x="437" y="910"/>
                    </a:lnTo>
                    <a:lnTo>
                      <a:pt x="426" y="912"/>
                    </a:lnTo>
                    <a:lnTo>
                      <a:pt x="415" y="913"/>
                    </a:lnTo>
                    <a:lnTo>
                      <a:pt x="406" y="914"/>
                    </a:lnTo>
                    <a:lnTo>
                      <a:pt x="399" y="919"/>
                    </a:lnTo>
                    <a:lnTo>
                      <a:pt x="392" y="922"/>
                    </a:lnTo>
                    <a:lnTo>
                      <a:pt x="385" y="926"/>
                    </a:lnTo>
                    <a:lnTo>
                      <a:pt x="378" y="930"/>
                    </a:lnTo>
                    <a:lnTo>
                      <a:pt x="372" y="934"/>
                    </a:lnTo>
                    <a:lnTo>
                      <a:pt x="368" y="940"/>
                    </a:lnTo>
                    <a:lnTo>
                      <a:pt x="367" y="948"/>
                    </a:lnTo>
                    <a:lnTo>
                      <a:pt x="367" y="957"/>
                    </a:lnTo>
                    <a:lnTo>
                      <a:pt x="367" y="961"/>
                    </a:lnTo>
                    <a:lnTo>
                      <a:pt x="367" y="971"/>
                    </a:lnTo>
                    <a:lnTo>
                      <a:pt x="367" y="981"/>
                    </a:lnTo>
                    <a:lnTo>
                      <a:pt x="369" y="990"/>
                    </a:lnTo>
                    <a:lnTo>
                      <a:pt x="374" y="994"/>
                    </a:lnTo>
                    <a:lnTo>
                      <a:pt x="376" y="1001"/>
                    </a:lnTo>
                    <a:lnTo>
                      <a:pt x="381" y="1005"/>
                    </a:lnTo>
                    <a:lnTo>
                      <a:pt x="386" y="1004"/>
                    </a:lnTo>
                    <a:lnTo>
                      <a:pt x="388" y="985"/>
                    </a:lnTo>
                    <a:lnTo>
                      <a:pt x="389" y="968"/>
                    </a:lnTo>
                    <a:lnTo>
                      <a:pt x="395" y="953"/>
                    </a:lnTo>
                    <a:lnTo>
                      <a:pt x="408" y="941"/>
                    </a:lnTo>
                    <a:lnTo>
                      <a:pt x="415" y="956"/>
                    </a:lnTo>
                    <a:lnTo>
                      <a:pt x="413" y="971"/>
                    </a:lnTo>
                    <a:lnTo>
                      <a:pt x="408" y="988"/>
                    </a:lnTo>
                    <a:lnTo>
                      <a:pt x="403" y="1004"/>
                    </a:lnTo>
                    <a:lnTo>
                      <a:pt x="398" y="1014"/>
                    </a:lnTo>
                    <a:lnTo>
                      <a:pt x="391" y="1021"/>
                    </a:lnTo>
                    <a:lnTo>
                      <a:pt x="382" y="1026"/>
                    </a:lnTo>
                    <a:lnTo>
                      <a:pt x="371" y="1032"/>
                    </a:lnTo>
                    <a:lnTo>
                      <a:pt x="365" y="1028"/>
                    </a:lnTo>
                    <a:lnTo>
                      <a:pt x="358" y="1025"/>
                    </a:lnTo>
                    <a:lnTo>
                      <a:pt x="354" y="1021"/>
                    </a:lnTo>
                    <a:lnTo>
                      <a:pt x="354" y="1012"/>
                    </a:lnTo>
                    <a:lnTo>
                      <a:pt x="358" y="1007"/>
                    </a:lnTo>
                    <a:lnTo>
                      <a:pt x="357" y="1002"/>
                    </a:lnTo>
                    <a:lnTo>
                      <a:pt x="355" y="998"/>
                    </a:lnTo>
                    <a:lnTo>
                      <a:pt x="359" y="992"/>
                    </a:lnTo>
                    <a:lnTo>
                      <a:pt x="358" y="988"/>
                    </a:lnTo>
                    <a:lnTo>
                      <a:pt x="352" y="985"/>
                    </a:lnTo>
                    <a:lnTo>
                      <a:pt x="347" y="984"/>
                    </a:lnTo>
                    <a:lnTo>
                      <a:pt x="341" y="984"/>
                    </a:lnTo>
                    <a:lnTo>
                      <a:pt x="320" y="984"/>
                    </a:lnTo>
                    <a:lnTo>
                      <a:pt x="297" y="984"/>
                    </a:lnTo>
                    <a:lnTo>
                      <a:pt x="276" y="984"/>
                    </a:lnTo>
                    <a:lnTo>
                      <a:pt x="255" y="982"/>
                    </a:lnTo>
                    <a:lnTo>
                      <a:pt x="233" y="982"/>
                    </a:lnTo>
                    <a:lnTo>
                      <a:pt x="212" y="982"/>
                    </a:lnTo>
                    <a:lnTo>
                      <a:pt x="189" y="981"/>
                    </a:lnTo>
                    <a:lnTo>
                      <a:pt x="168" y="981"/>
                    </a:lnTo>
                    <a:lnTo>
                      <a:pt x="147" y="980"/>
                    </a:lnTo>
                    <a:lnTo>
                      <a:pt x="126" y="980"/>
                    </a:lnTo>
                    <a:lnTo>
                      <a:pt x="104" y="978"/>
                    </a:lnTo>
                    <a:lnTo>
                      <a:pt x="83" y="978"/>
                    </a:lnTo>
                    <a:lnTo>
                      <a:pt x="63" y="977"/>
                    </a:lnTo>
                    <a:lnTo>
                      <a:pt x="42" y="977"/>
                    </a:lnTo>
                    <a:lnTo>
                      <a:pt x="21" y="975"/>
                    </a:lnTo>
                    <a:lnTo>
                      <a:pt x="0" y="975"/>
                    </a:lnTo>
                    <a:lnTo>
                      <a:pt x="1" y="953"/>
                    </a:lnTo>
                    <a:lnTo>
                      <a:pt x="4" y="931"/>
                    </a:lnTo>
                    <a:lnTo>
                      <a:pt x="5" y="912"/>
                    </a:lnTo>
                    <a:lnTo>
                      <a:pt x="5" y="890"/>
                    </a:lnTo>
                    <a:lnTo>
                      <a:pt x="12" y="878"/>
                    </a:lnTo>
                    <a:lnTo>
                      <a:pt x="11" y="863"/>
                    </a:lnTo>
                    <a:lnTo>
                      <a:pt x="5" y="852"/>
                    </a:lnTo>
                    <a:lnTo>
                      <a:pt x="2" y="848"/>
                    </a:lnTo>
                    <a:lnTo>
                      <a:pt x="4" y="842"/>
                    </a:lnTo>
                    <a:lnTo>
                      <a:pt x="5" y="828"/>
                    </a:lnTo>
                    <a:lnTo>
                      <a:pt x="5" y="814"/>
                    </a:lnTo>
                    <a:lnTo>
                      <a:pt x="4" y="805"/>
                    </a:lnTo>
                    <a:lnTo>
                      <a:pt x="5" y="786"/>
                    </a:lnTo>
                    <a:lnTo>
                      <a:pt x="4" y="764"/>
                    </a:lnTo>
                    <a:lnTo>
                      <a:pt x="1" y="743"/>
                    </a:lnTo>
                    <a:lnTo>
                      <a:pt x="4" y="722"/>
                    </a:lnTo>
                    <a:lnTo>
                      <a:pt x="8" y="699"/>
                    </a:lnTo>
                    <a:lnTo>
                      <a:pt x="7" y="671"/>
                    </a:lnTo>
                    <a:lnTo>
                      <a:pt x="4" y="641"/>
                    </a:lnTo>
                    <a:lnTo>
                      <a:pt x="2" y="620"/>
                    </a:lnTo>
                    <a:lnTo>
                      <a:pt x="4" y="620"/>
                    </a:lnTo>
                    <a:lnTo>
                      <a:pt x="8" y="573"/>
                    </a:lnTo>
                    <a:lnTo>
                      <a:pt x="8" y="507"/>
                    </a:lnTo>
                    <a:lnTo>
                      <a:pt x="5" y="447"/>
                    </a:lnTo>
                    <a:lnTo>
                      <a:pt x="4" y="420"/>
                    </a:lnTo>
                    <a:lnTo>
                      <a:pt x="2" y="392"/>
                    </a:lnTo>
                    <a:lnTo>
                      <a:pt x="1" y="337"/>
                    </a:lnTo>
                    <a:lnTo>
                      <a:pt x="1" y="276"/>
                    </a:lnTo>
                    <a:lnTo>
                      <a:pt x="5" y="230"/>
                    </a:lnTo>
                    <a:lnTo>
                      <a:pt x="2" y="223"/>
                    </a:lnTo>
                    <a:lnTo>
                      <a:pt x="4" y="215"/>
                    </a:lnTo>
                    <a:lnTo>
                      <a:pt x="5" y="203"/>
                    </a:lnTo>
                    <a:lnTo>
                      <a:pt x="4" y="192"/>
                    </a:lnTo>
                    <a:lnTo>
                      <a:pt x="5" y="155"/>
                    </a:lnTo>
                    <a:lnTo>
                      <a:pt x="4" y="126"/>
                    </a:lnTo>
                    <a:lnTo>
                      <a:pt x="1" y="97"/>
                    </a:lnTo>
                    <a:lnTo>
                      <a:pt x="4" y="66"/>
                    </a:lnTo>
                    <a:lnTo>
                      <a:pt x="7" y="49"/>
                    </a:lnTo>
                    <a:lnTo>
                      <a:pt x="2" y="32"/>
                    </a:lnTo>
                    <a:lnTo>
                      <a:pt x="1" y="17"/>
                    </a:lnTo>
                    <a:lnTo>
                      <a:pt x="8" y="0"/>
                    </a:lnTo>
                    <a:lnTo>
                      <a:pt x="32" y="7"/>
                    </a:lnTo>
                    <a:lnTo>
                      <a:pt x="56" y="11"/>
                    </a:lnTo>
                    <a:lnTo>
                      <a:pt x="80" y="15"/>
                    </a:lnTo>
                    <a:lnTo>
                      <a:pt x="103" y="19"/>
                    </a:lnTo>
                    <a:lnTo>
                      <a:pt x="127" y="22"/>
                    </a:lnTo>
                    <a:lnTo>
                      <a:pt x="151" y="24"/>
                    </a:lnTo>
                    <a:lnTo>
                      <a:pt x="175" y="25"/>
                    </a:lnTo>
                    <a:lnTo>
                      <a:pt x="199" y="25"/>
                    </a:lnTo>
                    <a:lnTo>
                      <a:pt x="222" y="26"/>
                    </a:lnTo>
                    <a:lnTo>
                      <a:pt x="246" y="26"/>
                    </a:lnTo>
                    <a:lnTo>
                      <a:pt x="270" y="28"/>
                    </a:lnTo>
                    <a:lnTo>
                      <a:pt x="294" y="28"/>
                    </a:lnTo>
                    <a:lnTo>
                      <a:pt x="318" y="29"/>
                    </a:lnTo>
                    <a:lnTo>
                      <a:pt x="342" y="31"/>
                    </a:lnTo>
                    <a:lnTo>
                      <a:pt x="367" y="32"/>
                    </a:lnTo>
                    <a:lnTo>
                      <a:pt x="39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0" name="Freeform 26"/>
              <p:cNvSpPr>
                <a:spLocks/>
              </p:cNvSpPr>
              <p:nvPr/>
            </p:nvSpPr>
            <p:spPr bwMode="auto">
              <a:xfrm>
                <a:off x="3381" y="2614"/>
                <a:ext cx="138" cy="455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35" y="12"/>
                  </a:cxn>
                  <a:cxn ang="0">
                    <a:pos x="136" y="29"/>
                  </a:cxn>
                  <a:cxn ang="0">
                    <a:pos x="135" y="57"/>
                  </a:cxn>
                  <a:cxn ang="0">
                    <a:pos x="133" y="63"/>
                  </a:cxn>
                  <a:cxn ang="0">
                    <a:pos x="119" y="63"/>
                  </a:cxn>
                  <a:cxn ang="0">
                    <a:pos x="99" y="61"/>
                  </a:cxn>
                  <a:cxn ang="0">
                    <a:pos x="77" y="60"/>
                  </a:cxn>
                  <a:cxn ang="0">
                    <a:pos x="61" y="83"/>
                  </a:cxn>
                  <a:cxn ang="0">
                    <a:pos x="61" y="136"/>
                  </a:cxn>
                  <a:cxn ang="0">
                    <a:pos x="68" y="169"/>
                  </a:cxn>
                  <a:cxn ang="0">
                    <a:pos x="81" y="172"/>
                  </a:cxn>
                  <a:cxn ang="0">
                    <a:pos x="95" y="172"/>
                  </a:cxn>
                  <a:cxn ang="0">
                    <a:pos x="109" y="170"/>
                  </a:cxn>
                  <a:cxn ang="0">
                    <a:pos x="116" y="169"/>
                  </a:cxn>
                  <a:cxn ang="0">
                    <a:pos x="116" y="165"/>
                  </a:cxn>
                  <a:cxn ang="0">
                    <a:pos x="123" y="165"/>
                  </a:cxn>
                  <a:cxn ang="0">
                    <a:pos x="129" y="175"/>
                  </a:cxn>
                  <a:cxn ang="0">
                    <a:pos x="129" y="190"/>
                  </a:cxn>
                  <a:cxn ang="0">
                    <a:pos x="130" y="223"/>
                  </a:cxn>
                  <a:cxn ang="0">
                    <a:pos x="119" y="230"/>
                  </a:cxn>
                  <a:cxn ang="0">
                    <a:pos x="106" y="224"/>
                  </a:cxn>
                  <a:cxn ang="0">
                    <a:pos x="91" y="226"/>
                  </a:cxn>
                  <a:cxn ang="0">
                    <a:pos x="74" y="227"/>
                  </a:cxn>
                  <a:cxn ang="0">
                    <a:pos x="64" y="226"/>
                  </a:cxn>
                  <a:cxn ang="0">
                    <a:pos x="58" y="230"/>
                  </a:cxn>
                  <a:cxn ang="0">
                    <a:pos x="57" y="255"/>
                  </a:cxn>
                  <a:cxn ang="0">
                    <a:pos x="62" y="353"/>
                  </a:cxn>
                  <a:cxn ang="0">
                    <a:pos x="108" y="397"/>
                  </a:cxn>
                  <a:cxn ang="0">
                    <a:pos x="111" y="374"/>
                  </a:cxn>
                  <a:cxn ang="0">
                    <a:pos x="118" y="357"/>
                  </a:cxn>
                  <a:cxn ang="0">
                    <a:pos x="126" y="405"/>
                  </a:cxn>
                  <a:cxn ang="0">
                    <a:pos x="116" y="454"/>
                  </a:cxn>
                  <a:cxn ang="0">
                    <a:pos x="94" y="454"/>
                  </a:cxn>
                  <a:cxn ang="0">
                    <a:pos x="57" y="455"/>
                  </a:cxn>
                  <a:cxn ang="0">
                    <a:pos x="21" y="454"/>
                  </a:cxn>
                  <a:cxn ang="0">
                    <a:pos x="0" y="444"/>
                  </a:cxn>
                  <a:cxn ang="0">
                    <a:pos x="7" y="403"/>
                  </a:cxn>
                  <a:cxn ang="0">
                    <a:pos x="6" y="367"/>
                  </a:cxn>
                  <a:cxn ang="0">
                    <a:pos x="3" y="186"/>
                  </a:cxn>
                  <a:cxn ang="0">
                    <a:pos x="9" y="3"/>
                  </a:cxn>
                  <a:cxn ang="0">
                    <a:pos x="21" y="0"/>
                  </a:cxn>
                  <a:cxn ang="0">
                    <a:pos x="36" y="3"/>
                  </a:cxn>
                  <a:cxn ang="0">
                    <a:pos x="50" y="6"/>
                  </a:cxn>
                  <a:cxn ang="0">
                    <a:pos x="64" y="8"/>
                  </a:cxn>
                </a:cxnLst>
                <a:rect l="0" t="0" r="r" b="b"/>
                <a:pathLst>
                  <a:path w="138" h="455">
                    <a:moveTo>
                      <a:pt x="123" y="5"/>
                    </a:moveTo>
                    <a:lnTo>
                      <a:pt x="130" y="0"/>
                    </a:lnTo>
                    <a:lnTo>
                      <a:pt x="133" y="5"/>
                    </a:lnTo>
                    <a:lnTo>
                      <a:pt x="135" y="12"/>
                    </a:lnTo>
                    <a:lnTo>
                      <a:pt x="138" y="16"/>
                    </a:lnTo>
                    <a:lnTo>
                      <a:pt x="136" y="29"/>
                    </a:lnTo>
                    <a:lnTo>
                      <a:pt x="136" y="44"/>
                    </a:lnTo>
                    <a:lnTo>
                      <a:pt x="135" y="57"/>
                    </a:lnTo>
                    <a:lnTo>
                      <a:pt x="135" y="63"/>
                    </a:lnTo>
                    <a:lnTo>
                      <a:pt x="133" y="63"/>
                    </a:lnTo>
                    <a:lnTo>
                      <a:pt x="128" y="63"/>
                    </a:lnTo>
                    <a:lnTo>
                      <a:pt x="119" y="63"/>
                    </a:lnTo>
                    <a:lnTo>
                      <a:pt x="109" y="63"/>
                    </a:lnTo>
                    <a:lnTo>
                      <a:pt x="99" y="61"/>
                    </a:lnTo>
                    <a:lnTo>
                      <a:pt x="88" y="61"/>
                    </a:lnTo>
                    <a:lnTo>
                      <a:pt x="77" y="60"/>
                    </a:lnTo>
                    <a:lnTo>
                      <a:pt x="67" y="59"/>
                    </a:lnTo>
                    <a:lnTo>
                      <a:pt x="61" y="83"/>
                    </a:lnTo>
                    <a:lnTo>
                      <a:pt x="61" y="109"/>
                    </a:lnTo>
                    <a:lnTo>
                      <a:pt x="61" y="136"/>
                    </a:lnTo>
                    <a:lnTo>
                      <a:pt x="61" y="165"/>
                    </a:lnTo>
                    <a:lnTo>
                      <a:pt x="68" y="169"/>
                    </a:lnTo>
                    <a:lnTo>
                      <a:pt x="75" y="170"/>
                    </a:lnTo>
                    <a:lnTo>
                      <a:pt x="81" y="172"/>
                    </a:lnTo>
                    <a:lnTo>
                      <a:pt x="88" y="172"/>
                    </a:lnTo>
                    <a:lnTo>
                      <a:pt x="95" y="172"/>
                    </a:lnTo>
                    <a:lnTo>
                      <a:pt x="102" y="172"/>
                    </a:lnTo>
                    <a:lnTo>
                      <a:pt x="109" y="170"/>
                    </a:lnTo>
                    <a:lnTo>
                      <a:pt x="116" y="170"/>
                    </a:lnTo>
                    <a:lnTo>
                      <a:pt x="116" y="169"/>
                    </a:lnTo>
                    <a:lnTo>
                      <a:pt x="116" y="166"/>
                    </a:lnTo>
                    <a:lnTo>
                      <a:pt x="116" y="165"/>
                    </a:lnTo>
                    <a:lnTo>
                      <a:pt x="118" y="163"/>
                    </a:lnTo>
                    <a:lnTo>
                      <a:pt x="123" y="165"/>
                    </a:lnTo>
                    <a:lnTo>
                      <a:pt x="128" y="170"/>
                    </a:lnTo>
                    <a:lnTo>
                      <a:pt x="129" y="175"/>
                    </a:lnTo>
                    <a:lnTo>
                      <a:pt x="132" y="179"/>
                    </a:lnTo>
                    <a:lnTo>
                      <a:pt x="129" y="190"/>
                    </a:lnTo>
                    <a:lnTo>
                      <a:pt x="130" y="206"/>
                    </a:lnTo>
                    <a:lnTo>
                      <a:pt x="130" y="223"/>
                    </a:lnTo>
                    <a:lnTo>
                      <a:pt x="123" y="236"/>
                    </a:lnTo>
                    <a:lnTo>
                      <a:pt x="119" y="230"/>
                    </a:lnTo>
                    <a:lnTo>
                      <a:pt x="113" y="226"/>
                    </a:lnTo>
                    <a:lnTo>
                      <a:pt x="106" y="224"/>
                    </a:lnTo>
                    <a:lnTo>
                      <a:pt x="99" y="224"/>
                    </a:lnTo>
                    <a:lnTo>
                      <a:pt x="91" y="226"/>
                    </a:lnTo>
                    <a:lnTo>
                      <a:pt x="82" y="226"/>
                    </a:lnTo>
                    <a:lnTo>
                      <a:pt x="74" y="227"/>
                    </a:lnTo>
                    <a:lnTo>
                      <a:pt x="67" y="226"/>
                    </a:lnTo>
                    <a:lnTo>
                      <a:pt x="64" y="226"/>
                    </a:lnTo>
                    <a:lnTo>
                      <a:pt x="61" y="227"/>
                    </a:lnTo>
                    <a:lnTo>
                      <a:pt x="58" y="230"/>
                    </a:lnTo>
                    <a:lnTo>
                      <a:pt x="57" y="233"/>
                    </a:lnTo>
                    <a:lnTo>
                      <a:pt x="57" y="255"/>
                    </a:lnTo>
                    <a:lnTo>
                      <a:pt x="60" y="301"/>
                    </a:lnTo>
                    <a:lnTo>
                      <a:pt x="62" y="353"/>
                    </a:lnTo>
                    <a:lnTo>
                      <a:pt x="64" y="394"/>
                    </a:lnTo>
                    <a:lnTo>
                      <a:pt x="108" y="397"/>
                    </a:lnTo>
                    <a:lnTo>
                      <a:pt x="111" y="387"/>
                    </a:lnTo>
                    <a:lnTo>
                      <a:pt x="111" y="374"/>
                    </a:lnTo>
                    <a:lnTo>
                      <a:pt x="112" y="363"/>
                    </a:lnTo>
                    <a:lnTo>
                      <a:pt x="118" y="357"/>
                    </a:lnTo>
                    <a:lnTo>
                      <a:pt x="123" y="376"/>
                    </a:lnTo>
                    <a:lnTo>
                      <a:pt x="126" y="405"/>
                    </a:lnTo>
                    <a:lnTo>
                      <a:pt x="123" y="435"/>
                    </a:lnTo>
                    <a:lnTo>
                      <a:pt x="116" y="454"/>
                    </a:lnTo>
                    <a:lnTo>
                      <a:pt x="106" y="452"/>
                    </a:lnTo>
                    <a:lnTo>
                      <a:pt x="94" y="454"/>
                    </a:lnTo>
                    <a:lnTo>
                      <a:pt x="75" y="454"/>
                    </a:lnTo>
                    <a:lnTo>
                      <a:pt x="57" y="455"/>
                    </a:lnTo>
                    <a:lnTo>
                      <a:pt x="38" y="455"/>
                    </a:lnTo>
                    <a:lnTo>
                      <a:pt x="21" y="454"/>
                    </a:lnTo>
                    <a:lnTo>
                      <a:pt x="9" y="449"/>
                    </a:lnTo>
                    <a:lnTo>
                      <a:pt x="0" y="444"/>
                    </a:lnTo>
                    <a:lnTo>
                      <a:pt x="3" y="424"/>
                    </a:lnTo>
                    <a:lnTo>
                      <a:pt x="7" y="403"/>
                    </a:lnTo>
                    <a:lnTo>
                      <a:pt x="7" y="384"/>
                    </a:lnTo>
                    <a:lnTo>
                      <a:pt x="6" y="367"/>
                    </a:lnTo>
                    <a:lnTo>
                      <a:pt x="6" y="278"/>
                    </a:lnTo>
                    <a:lnTo>
                      <a:pt x="3" y="186"/>
                    </a:lnTo>
                    <a:lnTo>
                      <a:pt x="3" y="94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6" y="3"/>
                    </a:lnTo>
                    <a:lnTo>
                      <a:pt x="43" y="5"/>
                    </a:lnTo>
                    <a:lnTo>
                      <a:pt x="50" y="6"/>
                    </a:lnTo>
                    <a:lnTo>
                      <a:pt x="57" y="8"/>
                    </a:lnTo>
                    <a:lnTo>
                      <a:pt x="64" y="8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1" name="Freeform 27"/>
              <p:cNvSpPr>
                <a:spLocks/>
              </p:cNvSpPr>
              <p:nvPr/>
            </p:nvSpPr>
            <p:spPr bwMode="auto">
              <a:xfrm>
                <a:off x="3738" y="2633"/>
                <a:ext cx="180" cy="450"/>
              </a:xfrm>
              <a:custGeom>
                <a:avLst/>
                <a:gdLst/>
                <a:ahLst/>
                <a:cxnLst>
                  <a:cxn ang="0">
                    <a:pos x="112" y="450"/>
                  </a:cxn>
                  <a:cxn ang="0">
                    <a:pos x="106" y="446"/>
                  </a:cxn>
                  <a:cxn ang="0">
                    <a:pos x="99" y="445"/>
                  </a:cxn>
                  <a:cxn ang="0">
                    <a:pos x="92" y="445"/>
                  </a:cxn>
                  <a:cxn ang="0">
                    <a:pos x="84" y="446"/>
                  </a:cxn>
                  <a:cxn ang="0">
                    <a:pos x="75" y="446"/>
                  </a:cxn>
                  <a:cxn ang="0">
                    <a:pos x="67" y="445"/>
                  </a:cxn>
                  <a:cxn ang="0">
                    <a:pos x="60" y="442"/>
                  </a:cxn>
                  <a:cxn ang="0">
                    <a:pos x="54" y="436"/>
                  </a:cxn>
                  <a:cxn ang="0">
                    <a:pos x="61" y="422"/>
                  </a:cxn>
                  <a:cxn ang="0">
                    <a:pos x="64" y="402"/>
                  </a:cxn>
                  <a:cxn ang="0">
                    <a:pos x="64" y="379"/>
                  </a:cxn>
                  <a:cxn ang="0">
                    <a:pos x="65" y="360"/>
                  </a:cxn>
                  <a:cxn ang="0">
                    <a:pos x="64" y="309"/>
                  </a:cxn>
                  <a:cxn ang="0">
                    <a:pos x="64" y="205"/>
                  </a:cxn>
                  <a:cxn ang="0">
                    <a:pos x="64" y="106"/>
                  </a:cxn>
                  <a:cxn ang="0">
                    <a:pos x="64" y="61"/>
                  </a:cxn>
                  <a:cxn ang="0">
                    <a:pos x="55" y="59"/>
                  </a:cxn>
                  <a:cxn ang="0">
                    <a:pos x="47" y="59"/>
                  </a:cxn>
                  <a:cxn ang="0">
                    <a:pos x="38" y="59"/>
                  </a:cxn>
                  <a:cxn ang="0">
                    <a:pos x="31" y="59"/>
                  </a:cxn>
                  <a:cxn ang="0">
                    <a:pos x="23" y="59"/>
                  </a:cxn>
                  <a:cxn ang="0">
                    <a:pos x="16" y="59"/>
                  </a:cxn>
                  <a:cxn ang="0">
                    <a:pos x="7" y="58"/>
                  </a:cxn>
                  <a:cxn ang="0">
                    <a:pos x="0" y="57"/>
                  </a:cxn>
                  <a:cxn ang="0">
                    <a:pos x="4" y="45"/>
                  </a:cxn>
                  <a:cxn ang="0">
                    <a:pos x="6" y="32"/>
                  </a:cxn>
                  <a:cxn ang="0">
                    <a:pos x="4" y="20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38" y="1"/>
                  </a:cxn>
                  <a:cxn ang="0">
                    <a:pos x="58" y="3"/>
                  </a:cxn>
                  <a:cxn ang="0">
                    <a:pos x="79" y="3"/>
                  </a:cxn>
                  <a:cxn ang="0">
                    <a:pos x="99" y="3"/>
                  </a:cxn>
                  <a:cxn ang="0">
                    <a:pos x="121" y="1"/>
                  </a:cxn>
                  <a:cxn ang="0">
                    <a:pos x="140" y="1"/>
                  </a:cxn>
                  <a:cxn ang="0">
                    <a:pos x="160" y="1"/>
                  </a:cxn>
                  <a:cxn ang="0">
                    <a:pos x="179" y="1"/>
                  </a:cxn>
                  <a:cxn ang="0">
                    <a:pos x="180" y="62"/>
                  </a:cxn>
                  <a:cxn ang="0">
                    <a:pos x="173" y="62"/>
                  </a:cxn>
                  <a:cxn ang="0">
                    <a:pos x="164" y="61"/>
                  </a:cxn>
                  <a:cxn ang="0">
                    <a:pos x="157" y="61"/>
                  </a:cxn>
                  <a:cxn ang="0">
                    <a:pos x="150" y="59"/>
                  </a:cxn>
                  <a:cxn ang="0">
                    <a:pos x="143" y="59"/>
                  </a:cxn>
                  <a:cxn ang="0">
                    <a:pos x="136" y="59"/>
                  </a:cxn>
                  <a:cxn ang="0">
                    <a:pos x="130" y="62"/>
                  </a:cxn>
                  <a:cxn ang="0">
                    <a:pos x="125" y="66"/>
                  </a:cxn>
                  <a:cxn ang="0">
                    <a:pos x="122" y="93"/>
                  </a:cxn>
                  <a:cxn ang="0">
                    <a:pos x="123" y="123"/>
                  </a:cxn>
                  <a:cxn ang="0">
                    <a:pos x="126" y="156"/>
                  </a:cxn>
                  <a:cxn ang="0">
                    <a:pos x="125" y="191"/>
                  </a:cxn>
                  <a:cxn ang="0">
                    <a:pos x="123" y="287"/>
                  </a:cxn>
                  <a:cxn ang="0">
                    <a:pos x="112" y="450"/>
                  </a:cxn>
                </a:cxnLst>
                <a:rect l="0" t="0" r="r" b="b"/>
                <a:pathLst>
                  <a:path w="180" h="450">
                    <a:moveTo>
                      <a:pt x="112" y="450"/>
                    </a:moveTo>
                    <a:lnTo>
                      <a:pt x="106" y="446"/>
                    </a:lnTo>
                    <a:lnTo>
                      <a:pt x="99" y="445"/>
                    </a:lnTo>
                    <a:lnTo>
                      <a:pt x="92" y="445"/>
                    </a:lnTo>
                    <a:lnTo>
                      <a:pt x="84" y="446"/>
                    </a:lnTo>
                    <a:lnTo>
                      <a:pt x="75" y="446"/>
                    </a:lnTo>
                    <a:lnTo>
                      <a:pt x="67" y="445"/>
                    </a:lnTo>
                    <a:lnTo>
                      <a:pt x="60" y="442"/>
                    </a:lnTo>
                    <a:lnTo>
                      <a:pt x="54" y="436"/>
                    </a:lnTo>
                    <a:lnTo>
                      <a:pt x="61" y="422"/>
                    </a:lnTo>
                    <a:lnTo>
                      <a:pt x="64" y="402"/>
                    </a:lnTo>
                    <a:lnTo>
                      <a:pt x="64" y="379"/>
                    </a:lnTo>
                    <a:lnTo>
                      <a:pt x="65" y="360"/>
                    </a:lnTo>
                    <a:lnTo>
                      <a:pt x="64" y="309"/>
                    </a:lnTo>
                    <a:lnTo>
                      <a:pt x="64" y="205"/>
                    </a:lnTo>
                    <a:lnTo>
                      <a:pt x="64" y="106"/>
                    </a:lnTo>
                    <a:lnTo>
                      <a:pt x="64" y="61"/>
                    </a:lnTo>
                    <a:lnTo>
                      <a:pt x="55" y="59"/>
                    </a:lnTo>
                    <a:lnTo>
                      <a:pt x="47" y="59"/>
                    </a:lnTo>
                    <a:lnTo>
                      <a:pt x="38" y="59"/>
                    </a:lnTo>
                    <a:lnTo>
                      <a:pt x="31" y="59"/>
                    </a:lnTo>
                    <a:lnTo>
                      <a:pt x="23" y="59"/>
                    </a:lnTo>
                    <a:lnTo>
                      <a:pt x="16" y="59"/>
                    </a:lnTo>
                    <a:lnTo>
                      <a:pt x="7" y="58"/>
                    </a:lnTo>
                    <a:lnTo>
                      <a:pt x="0" y="57"/>
                    </a:lnTo>
                    <a:lnTo>
                      <a:pt x="4" y="45"/>
                    </a:lnTo>
                    <a:lnTo>
                      <a:pt x="6" y="32"/>
                    </a:lnTo>
                    <a:lnTo>
                      <a:pt x="4" y="20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38" y="1"/>
                    </a:lnTo>
                    <a:lnTo>
                      <a:pt x="58" y="3"/>
                    </a:lnTo>
                    <a:lnTo>
                      <a:pt x="79" y="3"/>
                    </a:lnTo>
                    <a:lnTo>
                      <a:pt x="99" y="3"/>
                    </a:lnTo>
                    <a:lnTo>
                      <a:pt x="121" y="1"/>
                    </a:lnTo>
                    <a:lnTo>
                      <a:pt x="140" y="1"/>
                    </a:lnTo>
                    <a:lnTo>
                      <a:pt x="160" y="1"/>
                    </a:lnTo>
                    <a:lnTo>
                      <a:pt x="179" y="1"/>
                    </a:lnTo>
                    <a:lnTo>
                      <a:pt x="180" y="62"/>
                    </a:lnTo>
                    <a:lnTo>
                      <a:pt x="173" y="62"/>
                    </a:lnTo>
                    <a:lnTo>
                      <a:pt x="164" y="61"/>
                    </a:lnTo>
                    <a:lnTo>
                      <a:pt x="157" y="61"/>
                    </a:lnTo>
                    <a:lnTo>
                      <a:pt x="150" y="59"/>
                    </a:lnTo>
                    <a:lnTo>
                      <a:pt x="143" y="59"/>
                    </a:lnTo>
                    <a:lnTo>
                      <a:pt x="136" y="59"/>
                    </a:lnTo>
                    <a:lnTo>
                      <a:pt x="130" y="62"/>
                    </a:lnTo>
                    <a:lnTo>
                      <a:pt x="125" y="66"/>
                    </a:lnTo>
                    <a:lnTo>
                      <a:pt x="122" y="93"/>
                    </a:lnTo>
                    <a:lnTo>
                      <a:pt x="123" y="123"/>
                    </a:lnTo>
                    <a:lnTo>
                      <a:pt x="126" y="156"/>
                    </a:lnTo>
                    <a:lnTo>
                      <a:pt x="125" y="191"/>
                    </a:lnTo>
                    <a:lnTo>
                      <a:pt x="123" y="287"/>
                    </a:lnTo>
                    <a:lnTo>
                      <a:pt x="112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2" name="Freeform 28"/>
              <p:cNvSpPr>
                <a:spLocks/>
              </p:cNvSpPr>
              <p:nvPr/>
            </p:nvSpPr>
            <p:spPr bwMode="auto">
              <a:xfrm>
                <a:off x="3530" y="2623"/>
                <a:ext cx="217" cy="459"/>
              </a:xfrm>
              <a:custGeom>
                <a:avLst/>
                <a:gdLst/>
                <a:ahLst/>
                <a:cxnLst>
                  <a:cxn ang="0">
                    <a:pos x="79" y="40"/>
                  </a:cxn>
                  <a:cxn ang="0">
                    <a:pos x="92" y="88"/>
                  </a:cxn>
                  <a:cxn ang="0">
                    <a:pos x="113" y="85"/>
                  </a:cxn>
                  <a:cxn ang="0">
                    <a:pos x="133" y="38"/>
                  </a:cxn>
                  <a:cxn ang="0">
                    <a:pos x="143" y="8"/>
                  </a:cxn>
                  <a:cxn ang="0">
                    <a:pos x="156" y="8"/>
                  </a:cxn>
                  <a:cxn ang="0">
                    <a:pos x="170" y="11"/>
                  </a:cxn>
                  <a:cxn ang="0">
                    <a:pos x="184" y="10"/>
                  </a:cxn>
                  <a:cxn ang="0">
                    <a:pos x="202" y="11"/>
                  </a:cxn>
                  <a:cxn ang="0">
                    <a:pos x="184" y="61"/>
                  </a:cxn>
                  <a:cxn ang="0">
                    <a:pos x="167" y="109"/>
                  </a:cxn>
                  <a:cxn ang="0">
                    <a:pos x="149" y="159"/>
                  </a:cxn>
                  <a:cxn ang="0">
                    <a:pos x="134" y="210"/>
                  </a:cxn>
                  <a:cxn ang="0">
                    <a:pos x="156" y="272"/>
                  </a:cxn>
                  <a:cxn ang="0">
                    <a:pos x="178" y="333"/>
                  </a:cxn>
                  <a:cxn ang="0">
                    <a:pos x="200" y="394"/>
                  </a:cxn>
                  <a:cxn ang="0">
                    <a:pos x="217" y="459"/>
                  </a:cxn>
                  <a:cxn ang="0">
                    <a:pos x="200" y="455"/>
                  </a:cxn>
                  <a:cxn ang="0">
                    <a:pos x="180" y="452"/>
                  </a:cxn>
                  <a:cxn ang="0">
                    <a:pos x="161" y="452"/>
                  </a:cxn>
                  <a:cxn ang="0">
                    <a:pos x="146" y="455"/>
                  </a:cxn>
                  <a:cxn ang="0">
                    <a:pos x="142" y="442"/>
                  </a:cxn>
                  <a:cxn ang="0">
                    <a:pos x="151" y="435"/>
                  </a:cxn>
                  <a:cxn ang="0">
                    <a:pos x="147" y="419"/>
                  </a:cxn>
                  <a:cxn ang="0">
                    <a:pos x="140" y="405"/>
                  </a:cxn>
                  <a:cxn ang="0">
                    <a:pos x="129" y="374"/>
                  </a:cxn>
                  <a:cxn ang="0">
                    <a:pos x="109" y="329"/>
                  </a:cxn>
                  <a:cxn ang="0">
                    <a:pos x="98" y="306"/>
                  </a:cxn>
                  <a:cxn ang="0">
                    <a:pos x="85" y="360"/>
                  </a:cxn>
                  <a:cxn ang="0">
                    <a:pos x="66" y="413"/>
                  </a:cxn>
                  <a:cxn ang="0">
                    <a:pos x="64" y="429"/>
                  </a:cxn>
                  <a:cxn ang="0">
                    <a:pos x="66" y="440"/>
                  </a:cxn>
                  <a:cxn ang="0">
                    <a:pos x="49" y="445"/>
                  </a:cxn>
                  <a:cxn ang="0">
                    <a:pos x="34" y="445"/>
                  </a:cxn>
                  <a:cxn ang="0">
                    <a:pos x="17" y="445"/>
                  </a:cxn>
                  <a:cxn ang="0">
                    <a:pos x="0" y="445"/>
                  </a:cxn>
                  <a:cxn ang="0">
                    <a:pos x="14" y="385"/>
                  </a:cxn>
                  <a:cxn ang="0">
                    <a:pos x="34" y="327"/>
                  </a:cxn>
                  <a:cxn ang="0">
                    <a:pos x="54" y="270"/>
                  </a:cxn>
                  <a:cxn ang="0">
                    <a:pos x="72" y="214"/>
                  </a:cxn>
                  <a:cxn ang="0">
                    <a:pos x="66" y="194"/>
                  </a:cxn>
                  <a:cxn ang="0">
                    <a:pos x="57" y="174"/>
                  </a:cxn>
                  <a:cxn ang="0">
                    <a:pos x="42" y="133"/>
                  </a:cxn>
                  <a:cxn ang="0">
                    <a:pos x="32" y="91"/>
                  </a:cxn>
                  <a:cxn ang="0">
                    <a:pos x="21" y="48"/>
                  </a:cxn>
                  <a:cxn ang="0">
                    <a:pos x="7" y="8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44" y="6"/>
                  </a:cxn>
                  <a:cxn ang="0">
                    <a:pos x="55" y="1"/>
                  </a:cxn>
                  <a:cxn ang="0">
                    <a:pos x="69" y="7"/>
                  </a:cxn>
                  <a:cxn ang="0">
                    <a:pos x="74" y="20"/>
                  </a:cxn>
                </a:cxnLst>
                <a:rect l="0" t="0" r="r" b="b"/>
                <a:pathLst>
                  <a:path w="217" h="459">
                    <a:moveTo>
                      <a:pt x="74" y="20"/>
                    </a:moveTo>
                    <a:lnTo>
                      <a:pt x="79" y="40"/>
                    </a:lnTo>
                    <a:lnTo>
                      <a:pt x="85" y="64"/>
                    </a:lnTo>
                    <a:lnTo>
                      <a:pt x="92" y="88"/>
                    </a:lnTo>
                    <a:lnTo>
                      <a:pt x="102" y="109"/>
                    </a:lnTo>
                    <a:lnTo>
                      <a:pt x="113" y="85"/>
                    </a:lnTo>
                    <a:lnTo>
                      <a:pt x="125" y="62"/>
                    </a:lnTo>
                    <a:lnTo>
                      <a:pt x="133" y="38"/>
                    </a:lnTo>
                    <a:lnTo>
                      <a:pt x="137" y="13"/>
                    </a:lnTo>
                    <a:lnTo>
                      <a:pt x="143" y="8"/>
                    </a:lnTo>
                    <a:lnTo>
                      <a:pt x="149" y="7"/>
                    </a:lnTo>
                    <a:lnTo>
                      <a:pt x="156" y="8"/>
                    </a:lnTo>
                    <a:lnTo>
                      <a:pt x="163" y="10"/>
                    </a:lnTo>
                    <a:lnTo>
                      <a:pt x="170" y="11"/>
                    </a:lnTo>
                    <a:lnTo>
                      <a:pt x="177" y="11"/>
                    </a:lnTo>
                    <a:lnTo>
                      <a:pt x="184" y="10"/>
                    </a:lnTo>
                    <a:lnTo>
                      <a:pt x="190" y="7"/>
                    </a:lnTo>
                    <a:lnTo>
                      <a:pt x="202" y="11"/>
                    </a:lnTo>
                    <a:lnTo>
                      <a:pt x="194" y="35"/>
                    </a:lnTo>
                    <a:lnTo>
                      <a:pt x="184" y="61"/>
                    </a:lnTo>
                    <a:lnTo>
                      <a:pt x="176" y="85"/>
                    </a:lnTo>
                    <a:lnTo>
                      <a:pt x="167" y="109"/>
                    </a:lnTo>
                    <a:lnTo>
                      <a:pt x="157" y="134"/>
                    </a:lnTo>
                    <a:lnTo>
                      <a:pt x="149" y="159"/>
                    </a:lnTo>
                    <a:lnTo>
                      <a:pt x="142" y="184"/>
                    </a:lnTo>
                    <a:lnTo>
                      <a:pt x="134" y="210"/>
                    </a:lnTo>
                    <a:lnTo>
                      <a:pt x="144" y="241"/>
                    </a:lnTo>
                    <a:lnTo>
                      <a:pt x="156" y="272"/>
                    </a:lnTo>
                    <a:lnTo>
                      <a:pt x="167" y="303"/>
                    </a:lnTo>
                    <a:lnTo>
                      <a:pt x="178" y="333"/>
                    </a:lnTo>
                    <a:lnTo>
                      <a:pt x="190" y="363"/>
                    </a:lnTo>
                    <a:lnTo>
                      <a:pt x="200" y="394"/>
                    </a:lnTo>
                    <a:lnTo>
                      <a:pt x="208" y="426"/>
                    </a:lnTo>
                    <a:lnTo>
                      <a:pt x="217" y="459"/>
                    </a:lnTo>
                    <a:lnTo>
                      <a:pt x="208" y="456"/>
                    </a:lnTo>
                    <a:lnTo>
                      <a:pt x="200" y="455"/>
                    </a:lnTo>
                    <a:lnTo>
                      <a:pt x="190" y="453"/>
                    </a:lnTo>
                    <a:lnTo>
                      <a:pt x="180" y="452"/>
                    </a:lnTo>
                    <a:lnTo>
                      <a:pt x="171" y="452"/>
                    </a:lnTo>
                    <a:lnTo>
                      <a:pt x="161" y="452"/>
                    </a:lnTo>
                    <a:lnTo>
                      <a:pt x="153" y="453"/>
                    </a:lnTo>
                    <a:lnTo>
                      <a:pt x="146" y="455"/>
                    </a:lnTo>
                    <a:lnTo>
                      <a:pt x="136" y="445"/>
                    </a:lnTo>
                    <a:lnTo>
                      <a:pt x="142" y="442"/>
                    </a:lnTo>
                    <a:lnTo>
                      <a:pt x="147" y="439"/>
                    </a:lnTo>
                    <a:lnTo>
                      <a:pt x="151" y="435"/>
                    </a:lnTo>
                    <a:lnTo>
                      <a:pt x="151" y="428"/>
                    </a:lnTo>
                    <a:lnTo>
                      <a:pt x="147" y="419"/>
                    </a:lnTo>
                    <a:lnTo>
                      <a:pt x="144" y="412"/>
                    </a:lnTo>
                    <a:lnTo>
                      <a:pt x="140" y="405"/>
                    </a:lnTo>
                    <a:lnTo>
                      <a:pt x="136" y="396"/>
                    </a:lnTo>
                    <a:lnTo>
                      <a:pt x="129" y="374"/>
                    </a:lnTo>
                    <a:lnTo>
                      <a:pt x="119" y="351"/>
                    </a:lnTo>
                    <a:lnTo>
                      <a:pt x="109" y="329"/>
                    </a:lnTo>
                    <a:lnTo>
                      <a:pt x="102" y="306"/>
                    </a:lnTo>
                    <a:lnTo>
                      <a:pt x="98" y="306"/>
                    </a:lnTo>
                    <a:lnTo>
                      <a:pt x="92" y="333"/>
                    </a:lnTo>
                    <a:lnTo>
                      <a:pt x="85" y="360"/>
                    </a:lnTo>
                    <a:lnTo>
                      <a:pt x="75" y="387"/>
                    </a:lnTo>
                    <a:lnTo>
                      <a:pt x="66" y="413"/>
                    </a:lnTo>
                    <a:lnTo>
                      <a:pt x="68" y="422"/>
                    </a:lnTo>
                    <a:lnTo>
                      <a:pt x="64" y="429"/>
                    </a:lnTo>
                    <a:lnTo>
                      <a:pt x="61" y="433"/>
                    </a:lnTo>
                    <a:lnTo>
                      <a:pt x="66" y="440"/>
                    </a:lnTo>
                    <a:lnTo>
                      <a:pt x="58" y="443"/>
                    </a:lnTo>
                    <a:lnTo>
                      <a:pt x="49" y="445"/>
                    </a:lnTo>
                    <a:lnTo>
                      <a:pt x="42" y="445"/>
                    </a:lnTo>
                    <a:lnTo>
                      <a:pt x="34" y="445"/>
                    </a:lnTo>
                    <a:lnTo>
                      <a:pt x="25" y="445"/>
                    </a:lnTo>
                    <a:lnTo>
                      <a:pt x="17" y="445"/>
                    </a:lnTo>
                    <a:lnTo>
                      <a:pt x="8" y="445"/>
                    </a:lnTo>
                    <a:lnTo>
                      <a:pt x="0" y="445"/>
                    </a:lnTo>
                    <a:lnTo>
                      <a:pt x="6" y="415"/>
                    </a:lnTo>
                    <a:lnTo>
                      <a:pt x="14" y="385"/>
                    </a:lnTo>
                    <a:lnTo>
                      <a:pt x="23" y="355"/>
                    </a:lnTo>
                    <a:lnTo>
                      <a:pt x="34" y="327"/>
                    </a:lnTo>
                    <a:lnTo>
                      <a:pt x="44" y="299"/>
                    </a:lnTo>
                    <a:lnTo>
                      <a:pt x="54" y="270"/>
                    </a:lnTo>
                    <a:lnTo>
                      <a:pt x="64" y="242"/>
                    </a:lnTo>
                    <a:lnTo>
                      <a:pt x="72" y="214"/>
                    </a:lnTo>
                    <a:lnTo>
                      <a:pt x="69" y="204"/>
                    </a:lnTo>
                    <a:lnTo>
                      <a:pt x="66" y="194"/>
                    </a:lnTo>
                    <a:lnTo>
                      <a:pt x="62" y="184"/>
                    </a:lnTo>
                    <a:lnTo>
                      <a:pt x="57" y="174"/>
                    </a:lnTo>
                    <a:lnTo>
                      <a:pt x="49" y="154"/>
                    </a:lnTo>
                    <a:lnTo>
                      <a:pt x="42" y="133"/>
                    </a:lnTo>
                    <a:lnTo>
                      <a:pt x="37" y="112"/>
                    </a:lnTo>
                    <a:lnTo>
                      <a:pt x="32" y="91"/>
                    </a:lnTo>
                    <a:lnTo>
                      <a:pt x="27" y="69"/>
                    </a:lnTo>
                    <a:lnTo>
                      <a:pt x="21" y="48"/>
                    </a:lnTo>
                    <a:lnTo>
                      <a:pt x="14" y="28"/>
                    </a:lnTo>
                    <a:lnTo>
                      <a:pt x="7" y="8"/>
                    </a:lnTo>
                    <a:lnTo>
                      <a:pt x="13" y="3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3"/>
                    </a:lnTo>
                    <a:lnTo>
                      <a:pt x="37" y="4"/>
                    </a:lnTo>
                    <a:lnTo>
                      <a:pt x="44" y="6"/>
                    </a:lnTo>
                    <a:lnTo>
                      <a:pt x="49" y="4"/>
                    </a:lnTo>
                    <a:lnTo>
                      <a:pt x="55" y="1"/>
                    </a:lnTo>
                    <a:lnTo>
                      <a:pt x="62" y="4"/>
                    </a:lnTo>
                    <a:lnTo>
                      <a:pt x="69" y="7"/>
                    </a:lnTo>
                    <a:lnTo>
                      <a:pt x="74" y="13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3" name="Freeform 29"/>
              <p:cNvSpPr>
                <a:spLocks/>
              </p:cNvSpPr>
              <p:nvPr/>
            </p:nvSpPr>
            <p:spPr bwMode="auto">
              <a:xfrm>
                <a:off x="1810" y="2624"/>
                <a:ext cx="598" cy="803"/>
              </a:xfrm>
              <a:custGeom>
                <a:avLst/>
                <a:gdLst/>
                <a:ahLst/>
                <a:cxnLst>
                  <a:cxn ang="0">
                    <a:pos x="210" y="286"/>
                  </a:cxn>
                  <a:cxn ang="0">
                    <a:pos x="215" y="281"/>
                  </a:cxn>
                  <a:cxn ang="0">
                    <a:pos x="225" y="271"/>
                  </a:cxn>
                  <a:cxn ang="0">
                    <a:pos x="235" y="258"/>
                  </a:cxn>
                  <a:cxn ang="0">
                    <a:pos x="248" y="245"/>
                  </a:cxn>
                  <a:cxn ang="0">
                    <a:pos x="261" y="231"/>
                  </a:cxn>
                  <a:cxn ang="0">
                    <a:pos x="272" y="218"/>
                  </a:cxn>
                  <a:cxn ang="0">
                    <a:pos x="282" y="209"/>
                  </a:cxn>
                  <a:cxn ang="0">
                    <a:pos x="289" y="201"/>
                  </a:cxn>
                  <a:cxn ang="0">
                    <a:pos x="312" y="177"/>
                  </a:cxn>
                  <a:cxn ang="0">
                    <a:pos x="337" y="148"/>
                  </a:cxn>
                  <a:cxn ang="0">
                    <a:pos x="366" y="114"/>
                  </a:cxn>
                  <a:cxn ang="0">
                    <a:pos x="392" y="81"/>
                  </a:cxn>
                  <a:cxn ang="0">
                    <a:pos x="418" y="50"/>
                  </a:cxn>
                  <a:cxn ang="0">
                    <a:pos x="438" y="24"/>
                  </a:cxn>
                  <a:cxn ang="0">
                    <a:pos x="451" y="7"/>
                  </a:cxn>
                  <a:cxn ang="0">
                    <a:pos x="456" y="0"/>
                  </a:cxn>
                  <a:cxn ang="0">
                    <a:pos x="459" y="7"/>
                  </a:cxn>
                  <a:cxn ang="0">
                    <a:pos x="466" y="24"/>
                  </a:cxn>
                  <a:cxn ang="0">
                    <a:pos x="477" y="50"/>
                  </a:cxn>
                  <a:cxn ang="0">
                    <a:pos x="492" y="81"/>
                  </a:cxn>
                  <a:cxn ang="0">
                    <a:pos x="507" y="114"/>
                  </a:cxn>
                  <a:cxn ang="0">
                    <a:pos x="523" y="148"/>
                  </a:cxn>
                  <a:cxn ang="0">
                    <a:pos x="540" y="179"/>
                  </a:cxn>
                  <a:cxn ang="0">
                    <a:pos x="555" y="204"/>
                  </a:cxn>
                  <a:cxn ang="0">
                    <a:pos x="560" y="213"/>
                  </a:cxn>
                  <a:cxn ang="0">
                    <a:pos x="565" y="227"/>
                  </a:cxn>
                  <a:cxn ang="0">
                    <a:pos x="572" y="244"/>
                  </a:cxn>
                  <a:cxn ang="0">
                    <a:pos x="579" y="264"/>
                  </a:cxn>
                  <a:cxn ang="0">
                    <a:pos x="587" y="282"/>
                  </a:cxn>
                  <a:cxn ang="0">
                    <a:pos x="592" y="299"/>
                  </a:cxn>
                  <a:cxn ang="0">
                    <a:pos x="596" y="311"/>
                  </a:cxn>
                  <a:cxn ang="0">
                    <a:pos x="598" y="315"/>
                  </a:cxn>
                  <a:cxn ang="0">
                    <a:pos x="332" y="570"/>
                  </a:cxn>
                  <a:cxn ang="0">
                    <a:pos x="324" y="578"/>
                  </a:cxn>
                  <a:cxn ang="0">
                    <a:pos x="305" y="602"/>
                  </a:cxn>
                  <a:cxn ang="0">
                    <a:pos x="276" y="635"/>
                  </a:cxn>
                  <a:cxn ang="0">
                    <a:pos x="244" y="675"/>
                  </a:cxn>
                  <a:cxn ang="0">
                    <a:pos x="211" y="716"/>
                  </a:cxn>
                  <a:cxn ang="0">
                    <a:pos x="181" y="754"/>
                  </a:cxn>
                  <a:cxn ang="0">
                    <a:pos x="159" y="785"/>
                  </a:cxn>
                  <a:cxn ang="0">
                    <a:pos x="147" y="803"/>
                  </a:cxn>
                  <a:cxn ang="0">
                    <a:pos x="142" y="792"/>
                  </a:cxn>
                  <a:cxn ang="0">
                    <a:pos x="128" y="762"/>
                  </a:cxn>
                  <a:cxn ang="0">
                    <a:pos x="106" y="720"/>
                  </a:cxn>
                  <a:cxn ang="0">
                    <a:pos x="82" y="670"/>
                  </a:cxn>
                  <a:cxn ang="0">
                    <a:pos x="55" y="622"/>
                  </a:cxn>
                  <a:cxn ang="0">
                    <a:pos x="33" y="578"/>
                  </a:cxn>
                  <a:cxn ang="0">
                    <a:pos x="13" y="547"/>
                  </a:cxn>
                  <a:cxn ang="0">
                    <a:pos x="0" y="533"/>
                  </a:cxn>
                  <a:cxn ang="0">
                    <a:pos x="7" y="517"/>
                  </a:cxn>
                  <a:cxn ang="0">
                    <a:pos x="16" y="500"/>
                  </a:cxn>
                  <a:cxn ang="0">
                    <a:pos x="24" y="485"/>
                  </a:cxn>
                  <a:cxn ang="0">
                    <a:pos x="34" y="469"/>
                  </a:cxn>
                  <a:cxn ang="0">
                    <a:pos x="44" y="455"/>
                  </a:cxn>
                  <a:cxn ang="0">
                    <a:pos x="55" y="442"/>
                  </a:cxn>
                  <a:cxn ang="0">
                    <a:pos x="69" y="429"/>
                  </a:cxn>
                  <a:cxn ang="0">
                    <a:pos x="84" y="420"/>
                  </a:cxn>
                  <a:cxn ang="0">
                    <a:pos x="210" y="286"/>
                  </a:cxn>
                </a:cxnLst>
                <a:rect l="0" t="0" r="r" b="b"/>
                <a:pathLst>
                  <a:path w="598" h="803">
                    <a:moveTo>
                      <a:pt x="210" y="286"/>
                    </a:moveTo>
                    <a:lnTo>
                      <a:pt x="215" y="281"/>
                    </a:lnTo>
                    <a:lnTo>
                      <a:pt x="225" y="271"/>
                    </a:lnTo>
                    <a:lnTo>
                      <a:pt x="235" y="258"/>
                    </a:lnTo>
                    <a:lnTo>
                      <a:pt x="248" y="245"/>
                    </a:lnTo>
                    <a:lnTo>
                      <a:pt x="261" y="231"/>
                    </a:lnTo>
                    <a:lnTo>
                      <a:pt x="272" y="218"/>
                    </a:lnTo>
                    <a:lnTo>
                      <a:pt x="282" y="209"/>
                    </a:lnTo>
                    <a:lnTo>
                      <a:pt x="289" y="201"/>
                    </a:lnTo>
                    <a:lnTo>
                      <a:pt x="312" y="177"/>
                    </a:lnTo>
                    <a:lnTo>
                      <a:pt x="337" y="148"/>
                    </a:lnTo>
                    <a:lnTo>
                      <a:pt x="366" y="114"/>
                    </a:lnTo>
                    <a:lnTo>
                      <a:pt x="392" y="81"/>
                    </a:lnTo>
                    <a:lnTo>
                      <a:pt x="418" y="50"/>
                    </a:lnTo>
                    <a:lnTo>
                      <a:pt x="438" y="24"/>
                    </a:lnTo>
                    <a:lnTo>
                      <a:pt x="451" y="7"/>
                    </a:lnTo>
                    <a:lnTo>
                      <a:pt x="456" y="0"/>
                    </a:lnTo>
                    <a:lnTo>
                      <a:pt x="459" y="7"/>
                    </a:lnTo>
                    <a:lnTo>
                      <a:pt x="466" y="24"/>
                    </a:lnTo>
                    <a:lnTo>
                      <a:pt x="477" y="50"/>
                    </a:lnTo>
                    <a:lnTo>
                      <a:pt x="492" y="81"/>
                    </a:lnTo>
                    <a:lnTo>
                      <a:pt x="507" y="114"/>
                    </a:lnTo>
                    <a:lnTo>
                      <a:pt x="523" y="148"/>
                    </a:lnTo>
                    <a:lnTo>
                      <a:pt x="540" y="179"/>
                    </a:lnTo>
                    <a:lnTo>
                      <a:pt x="555" y="204"/>
                    </a:lnTo>
                    <a:lnTo>
                      <a:pt x="560" y="213"/>
                    </a:lnTo>
                    <a:lnTo>
                      <a:pt x="565" y="227"/>
                    </a:lnTo>
                    <a:lnTo>
                      <a:pt x="572" y="244"/>
                    </a:lnTo>
                    <a:lnTo>
                      <a:pt x="579" y="264"/>
                    </a:lnTo>
                    <a:lnTo>
                      <a:pt x="587" y="282"/>
                    </a:lnTo>
                    <a:lnTo>
                      <a:pt x="592" y="299"/>
                    </a:lnTo>
                    <a:lnTo>
                      <a:pt x="596" y="311"/>
                    </a:lnTo>
                    <a:lnTo>
                      <a:pt x="598" y="315"/>
                    </a:lnTo>
                    <a:lnTo>
                      <a:pt x="332" y="570"/>
                    </a:lnTo>
                    <a:lnTo>
                      <a:pt x="324" y="578"/>
                    </a:lnTo>
                    <a:lnTo>
                      <a:pt x="305" y="602"/>
                    </a:lnTo>
                    <a:lnTo>
                      <a:pt x="276" y="635"/>
                    </a:lnTo>
                    <a:lnTo>
                      <a:pt x="244" y="675"/>
                    </a:lnTo>
                    <a:lnTo>
                      <a:pt x="211" y="716"/>
                    </a:lnTo>
                    <a:lnTo>
                      <a:pt x="181" y="754"/>
                    </a:lnTo>
                    <a:lnTo>
                      <a:pt x="159" y="785"/>
                    </a:lnTo>
                    <a:lnTo>
                      <a:pt x="147" y="803"/>
                    </a:lnTo>
                    <a:lnTo>
                      <a:pt x="142" y="792"/>
                    </a:lnTo>
                    <a:lnTo>
                      <a:pt x="128" y="762"/>
                    </a:lnTo>
                    <a:lnTo>
                      <a:pt x="106" y="720"/>
                    </a:lnTo>
                    <a:lnTo>
                      <a:pt x="82" y="670"/>
                    </a:lnTo>
                    <a:lnTo>
                      <a:pt x="55" y="622"/>
                    </a:lnTo>
                    <a:lnTo>
                      <a:pt x="33" y="578"/>
                    </a:lnTo>
                    <a:lnTo>
                      <a:pt x="13" y="547"/>
                    </a:lnTo>
                    <a:lnTo>
                      <a:pt x="0" y="533"/>
                    </a:lnTo>
                    <a:lnTo>
                      <a:pt x="7" y="517"/>
                    </a:lnTo>
                    <a:lnTo>
                      <a:pt x="16" y="500"/>
                    </a:lnTo>
                    <a:lnTo>
                      <a:pt x="24" y="485"/>
                    </a:lnTo>
                    <a:lnTo>
                      <a:pt x="34" y="469"/>
                    </a:lnTo>
                    <a:lnTo>
                      <a:pt x="44" y="455"/>
                    </a:lnTo>
                    <a:lnTo>
                      <a:pt x="55" y="442"/>
                    </a:lnTo>
                    <a:lnTo>
                      <a:pt x="69" y="429"/>
                    </a:lnTo>
                    <a:lnTo>
                      <a:pt x="84" y="420"/>
                    </a:lnTo>
                    <a:lnTo>
                      <a:pt x="210" y="2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4" name="Freeform 30"/>
              <p:cNvSpPr>
                <a:spLocks/>
              </p:cNvSpPr>
              <p:nvPr/>
            </p:nvSpPr>
            <p:spPr bwMode="auto">
              <a:xfrm>
                <a:off x="3962" y="2636"/>
                <a:ext cx="200" cy="453"/>
              </a:xfrm>
              <a:custGeom>
                <a:avLst/>
                <a:gdLst/>
                <a:ahLst/>
                <a:cxnLst>
                  <a:cxn ang="0">
                    <a:pos x="0" y="392"/>
                  </a:cxn>
                  <a:cxn ang="0">
                    <a:pos x="7" y="240"/>
                  </a:cxn>
                  <a:cxn ang="0">
                    <a:pos x="10" y="165"/>
                  </a:cxn>
                  <a:cxn ang="0">
                    <a:pos x="8" y="51"/>
                  </a:cxn>
                  <a:cxn ang="0">
                    <a:pos x="30" y="3"/>
                  </a:cxn>
                  <a:cxn ang="0">
                    <a:pos x="85" y="0"/>
                  </a:cxn>
                  <a:cxn ang="0">
                    <a:pos x="140" y="7"/>
                  </a:cxn>
                  <a:cxn ang="0">
                    <a:pos x="183" y="32"/>
                  </a:cxn>
                  <a:cxn ang="0">
                    <a:pos x="200" y="95"/>
                  </a:cxn>
                  <a:cxn ang="0">
                    <a:pos x="194" y="154"/>
                  </a:cxn>
                  <a:cxn ang="0">
                    <a:pos x="176" y="188"/>
                  </a:cxn>
                  <a:cxn ang="0">
                    <a:pos x="156" y="205"/>
                  </a:cxn>
                  <a:cxn ang="0">
                    <a:pos x="157" y="215"/>
                  </a:cxn>
                  <a:cxn ang="0">
                    <a:pos x="171" y="231"/>
                  </a:cxn>
                  <a:cxn ang="0">
                    <a:pos x="181" y="250"/>
                  </a:cxn>
                  <a:cxn ang="0">
                    <a:pos x="188" y="270"/>
                  </a:cxn>
                  <a:cxn ang="0">
                    <a:pos x="187" y="321"/>
                  </a:cxn>
                  <a:cxn ang="0">
                    <a:pos x="188" y="423"/>
                  </a:cxn>
                  <a:cxn ang="0">
                    <a:pos x="197" y="451"/>
                  </a:cxn>
                  <a:cxn ang="0">
                    <a:pos x="176" y="453"/>
                  </a:cxn>
                  <a:cxn ang="0">
                    <a:pos x="149" y="453"/>
                  </a:cxn>
                  <a:cxn ang="0">
                    <a:pos x="126" y="453"/>
                  </a:cxn>
                  <a:cxn ang="0">
                    <a:pos x="116" y="449"/>
                  </a:cxn>
                  <a:cxn ang="0">
                    <a:pos x="122" y="371"/>
                  </a:cxn>
                  <a:cxn ang="0">
                    <a:pos x="118" y="250"/>
                  </a:cxn>
                  <a:cxn ang="0">
                    <a:pos x="105" y="232"/>
                  </a:cxn>
                  <a:cxn ang="0">
                    <a:pos x="85" y="223"/>
                  </a:cxn>
                  <a:cxn ang="0">
                    <a:pos x="68" y="293"/>
                  </a:cxn>
                  <a:cxn ang="0">
                    <a:pos x="68" y="351"/>
                  </a:cxn>
                  <a:cxn ang="0">
                    <a:pos x="65" y="395"/>
                  </a:cxn>
                  <a:cxn ang="0">
                    <a:pos x="64" y="427"/>
                  </a:cxn>
                  <a:cxn ang="0">
                    <a:pos x="68" y="442"/>
                  </a:cxn>
                  <a:cxn ang="0">
                    <a:pos x="76" y="447"/>
                  </a:cxn>
                </a:cxnLst>
                <a:rect l="0" t="0" r="r" b="b"/>
                <a:pathLst>
                  <a:path w="200" h="453">
                    <a:moveTo>
                      <a:pt x="3" y="425"/>
                    </a:moveTo>
                    <a:lnTo>
                      <a:pt x="0" y="392"/>
                    </a:lnTo>
                    <a:lnTo>
                      <a:pt x="1" y="318"/>
                    </a:lnTo>
                    <a:lnTo>
                      <a:pt x="7" y="240"/>
                    </a:lnTo>
                    <a:lnTo>
                      <a:pt x="13" y="195"/>
                    </a:lnTo>
                    <a:lnTo>
                      <a:pt x="10" y="165"/>
                    </a:lnTo>
                    <a:lnTo>
                      <a:pt x="10" y="112"/>
                    </a:lnTo>
                    <a:lnTo>
                      <a:pt x="8" y="51"/>
                    </a:lnTo>
                    <a:lnTo>
                      <a:pt x="4" y="4"/>
                    </a:lnTo>
                    <a:lnTo>
                      <a:pt x="30" y="3"/>
                    </a:lnTo>
                    <a:lnTo>
                      <a:pt x="57" y="1"/>
                    </a:lnTo>
                    <a:lnTo>
                      <a:pt x="85" y="0"/>
                    </a:lnTo>
                    <a:lnTo>
                      <a:pt x="113" y="1"/>
                    </a:lnTo>
                    <a:lnTo>
                      <a:pt x="140" y="7"/>
                    </a:lnTo>
                    <a:lnTo>
                      <a:pt x="163" y="17"/>
                    </a:lnTo>
                    <a:lnTo>
                      <a:pt x="183" y="32"/>
                    </a:lnTo>
                    <a:lnTo>
                      <a:pt x="197" y="55"/>
                    </a:lnTo>
                    <a:lnTo>
                      <a:pt x="200" y="95"/>
                    </a:lnTo>
                    <a:lnTo>
                      <a:pt x="198" y="127"/>
                    </a:lnTo>
                    <a:lnTo>
                      <a:pt x="194" y="154"/>
                    </a:lnTo>
                    <a:lnTo>
                      <a:pt x="186" y="174"/>
                    </a:lnTo>
                    <a:lnTo>
                      <a:pt x="176" y="188"/>
                    </a:lnTo>
                    <a:lnTo>
                      <a:pt x="166" y="199"/>
                    </a:lnTo>
                    <a:lnTo>
                      <a:pt x="156" y="205"/>
                    </a:lnTo>
                    <a:lnTo>
                      <a:pt x="147" y="209"/>
                    </a:lnTo>
                    <a:lnTo>
                      <a:pt x="157" y="215"/>
                    </a:lnTo>
                    <a:lnTo>
                      <a:pt x="166" y="222"/>
                    </a:lnTo>
                    <a:lnTo>
                      <a:pt x="171" y="231"/>
                    </a:lnTo>
                    <a:lnTo>
                      <a:pt x="177" y="240"/>
                    </a:lnTo>
                    <a:lnTo>
                      <a:pt x="181" y="250"/>
                    </a:lnTo>
                    <a:lnTo>
                      <a:pt x="186" y="260"/>
                    </a:lnTo>
                    <a:lnTo>
                      <a:pt x="188" y="270"/>
                    </a:lnTo>
                    <a:lnTo>
                      <a:pt x="190" y="280"/>
                    </a:lnTo>
                    <a:lnTo>
                      <a:pt x="187" y="321"/>
                    </a:lnTo>
                    <a:lnTo>
                      <a:pt x="186" y="375"/>
                    </a:lnTo>
                    <a:lnTo>
                      <a:pt x="188" y="423"/>
                    </a:lnTo>
                    <a:lnTo>
                      <a:pt x="197" y="446"/>
                    </a:lnTo>
                    <a:lnTo>
                      <a:pt x="197" y="451"/>
                    </a:lnTo>
                    <a:lnTo>
                      <a:pt x="187" y="451"/>
                    </a:lnTo>
                    <a:lnTo>
                      <a:pt x="176" y="453"/>
                    </a:lnTo>
                    <a:lnTo>
                      <a:pt x="163" y="453"/>
                    </a:lnTo>
                    <a:lnTo>
                      <a:pt x="149" y="453"/>
                    </a:lnTo>
                    <a:lnTo>
                      <a:pt x="137" y="453"/>
                    </a:lnTo>
                    <a:lnTo>
                      <a:pt x="126" y="453"/>
                    </a:lnTo>
                    <a:lnTo>
                      <a:pt x="119" y="451"/>
                    </a:lnTo>
                    <a:lnTo>
                      <a:pt x="116" y="449"/>
                    </a:lnTo>
                    <a:lnTo>
                      <a:pt x="122" y="423"/>
                    </a:lnTo>
                    <a:lnTo>
                      <a:pt x="122" y="371"/>
                    </a:lnTo>
                    <a:lnTo>
                      <a:pt x="119" y="307"/>
                    </a:lnTo>
                    <a:lnTo>
                      <a:pt x="118" y="250"/>
                    </a:lnTo>
                    <a:lnTo>
                      <a:pt x="112" y="242"/>
                    </a:lnTo>
                    <a:lnTo>
                      <a:pt x="105" y="232"/>
                    </a:lnTo>
                    <a:lnTo>
                      <a:pt x="96" y="225"/>
                    </a:lnTo>
                    <a:lnTo>
                      <a:pt x="85" y="223"/>
                    </a:lnTo>
                    <a:lnTo>
                      <a:pt x="72" y="250"/>
                    </a:lnTo>
                    <a:lnTo>
                      <a:pt x="68" y="293"/>
                    </a:lnTo>
                    <a:lnTo>
                      <a:pt x="68" y="334"/>
                    </a:lnTo>
                    <a:lnTo>
                      <a:pt x="68" y="351"/>
                    </a:lnTo>
                    <a:lnTo>
                      <a:pt x="67" y="369"/>
                    </a:lnTo>
                    <a:lnTo>
                      <a:pt x="65" y="395"/>
                    </a:lnTo>
                    <a:lnTo>
                      <a:pt x="64" y="417"/>
                    </a:lnTo>
                    <a:lnTo>
                      <a:pt x="64" y="427"/>
                    </a:lnTo>
                    <a:lnTo>
                      <a:pt x="64" y="436"/>
                    </a:lnTo>
                    <a:lnTo>
                      <a:pt x="68" y="442"/>
                    </a:lnTo>
                    <a:lnTo>
                      <a:pt x="74" y="446"/>
                    </a:lnTo>
                    <a:lnTo>
                      <a:pt x="76" y="447"/>
                    </a:lnTo>
                    <a:lnTo>
                      <a:pt x="3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5" name="Freeform 31"/>
              <p:cNvSpPr>
                <a:spLocks/>
              </p:cNvSpPr>
              <p:nvPr/>
            </p:nvSpPr>
            <p:spPr bwMode="auto">
              <a:xfrm>
                <a:off x="4174" y="2650"/>
                <a:ext cx="241" cy="446"/>
              </a:xfrm>
              <a:custGeom>
                <a:avLst/>
                <a:gdLst/>
                <a:ahLst/>
                <a:cxnLst>
                  <a:cxn ang="0">
                    <a:pos x="10" y="446"/>
                  </a:cxn>
                  <a:cxn ang="0">
                    <a:pos x="0" y="440"/>
                  </a:cxn>
                  <a:cxn ang="0">
                    <a:pos x="2" y="432"/>
                  </a:cxn>
                  <a:cxn ang="0">
                    <a:pos x="8" y="422"/>
                  </a:cxn>
                  <a:cxn ang="0">
                    <a:pos x="10" y="413"/>
                  </a:cxn>
                  <a:cxn ang="0">
                    <a:pos x="16" y="385"/>
                  </a:cxn>
                  <a:cxn ang="0">
                    <a:pos x="23" y="348"/>
                  </a:cxn>
                  <a:cxn ang="0">
                    <a:pos x="32" y="307"/>
                  </a:cxn>
                  <a:cxn ang="0">
                    <a:pos x="42" y="262"/>
                  </a:cxn>
                  <a:cxn ang="0">
                    <a:pos x="50" y="219"/>
                  </a:cxn>
                  <a:cxn ang="0">
                    <a:pos x="57" y="181"/>
                  </a:cxn>
                  <a:cxn ang="0">
                    <a:pos x="63" y="150"/>
                  </a:cxn>
                  <a:cxn ang="0">
                    <a:pos x="66" y="129"/>
                  </a:cxn>
                  <a:cxn ang="0">
                    <a:pos x="67" y="127"/>
                  </a:cxn>
                  <a:cxn ang="0">
                    <a:pos x="67" y="124"/>
                  </a:cxn>
                  <a:cxn ang="0">
                    <a:pos x="68" y="123"/>
                  </a:cxn>
                  <a:cxn ang="0">
                    <a:pos x="71" y="122"/>
                  </a:cxn>
                  <a:cxn ang="0">
                    <a:pos x="70" y="120"/>
                  </a:cxn>
                  <a:cxn ang="0">
                    <a:pos x="77" y="92"/>
                  </a:cxn>
                  <a:cxn ang="0">
                    <a:pos x="80" y="59"/>
                  </a:cxn>
                  <a:cxn ang="0">
                    <a:pos x="84" y="28"/>
                  </a:cxn>
                  <a:cxn ang="0">
                    <a:pos x="91" y="0"/>
                  </a:cxn>
                  <a:cxn ang="0">
                    <a:pos x="187" y="6"/>
                  </a:cxn>
                  <a:cxn ang="0">
                    <a:pos x="189" y="48"/>
                  </a:cxn>
                  <a:cxn ang="0">
                    <a:pos x="193" y="90"/>
                  </a:cxn>
                  <a:cxn ang="0">
                    <a:pos x="200" y="134"/>
                  </a:cxn>
                  <a:cxn ang="0">
                    <a:pos x="204" y="178"/>
                  </a:cxn>
                  <a:cxn ang="0">
                    <a:pos x="241" y="446"/>
                  </a:cxn>
                  <a:cxn ang="0">
                    <a:pos x="234" y="446"/>
                  </a:cxn>
                  <a:cxn ang="0">
                    <a:pos x="226" y="446"/>
                  </a:cxn>
                  <a:cxn ang="0">
                    <a:pos x="216" y="446"/>
                  </a:cxn>
                  <a:cxn ang="0">
                    <a:pos x="206" y="445"/>
                  </a:cxn>
                  <a:cxn ang="0">
                    <a:pos x="196" y="443"/>
                  </a:cxn>
                  <a:cxn ang="0">
                    <a:pos x="186" y="443"/>
                  </a:cxn>
                  <a:cxn ang="0">
                    <a:pos x="180" y="443"/>
                  </a:cxn>
                  <a:cxn ang="0">
                    <a:pos x="176" y="443"/>
                  </a:cxn>
                  <a:cxn ang="0">
                    <a:pos x="155" y="330"/>
                  </a:cxn>
                  <a:cxn ang="0">
                    <a:pos x="146" y="327"/>
                  </a:cxn>
                  <a:cxn ang="0">
                    <a:pos x="138" y="326"/>
                  </a:cxn>
                  <a:cxn ang="0">
                    <a:pos x="131" y="324"/>
                  </a:cxn>
                  <a:cxn ang="0">
                    <a:pos x="122" y="324"/>
                  </a:cxn>
                  <a:cxn ang="0">
                    <a:pos x="115" y="326"/>
                  </a:cxn>
                  <a:cxn ang="0">
                    <a:pos x="107" y="326"/>
                  </a:cxn>
                  <a:cxn ang="0">
                    <a:pos x="98" y="327"/>
                  </a:cxn>
                  <a:cxn ang="0">
                    <a:pos x="88" y="327"/>
                  </a:cxn>
                  <a:cxn ang="0">
                    <a:pos x="84" y="351"/>
                  </a:cxn>
                  <a:cxn ang="0">
                    <a:pos x="77" y="377"/>
                  </a:cxn>
                  <a:cxn ang="0">
                    <a:pos x="71" y="402"/>
                  </a:cxn>
                  <a:cxn ang="0">
                    <a:pos x="66" y="428"/>
                  </a:cxn>
                  <a:cxn ang="0">
                    <a:pos x="10" y="446"/>
                  </a:cxn>
                </a:cxnLst>
                <a:rect l="0" t="0" r="r" b="b"/>
                <a:pathLst>
                  <a:path w="241" h="446">
                    <a:moveTo>
                      <a:pt x="10" y="446"/>
                    </a:moveTo>
                    <a:lnTo>
                      <a:pt x="0" y="440"/>
                    </a:lnTo>
                    <a:lnTo>
                      <a:pt x="2" y="432"/>
                    </a:lnTo>
                    <a:lnTo>
                      <a:pt x="8" y="422"/>
                    </a:lnTo>
                    <a:lnTo>
                      <a:pt x="10" y="413"/>
                    </a:lnTo>
                    <a:lnTo>
                      <a:pt x="16" y="385"/>
                    </a:lnTo>
                    <a:lnTo>
                      <a:pt x="23" y="348"/>
                    </a:lnTo>
                    <a:lnTo>
                      <a:pt x="32" y="307"/>
                    </a:lnTo>
                    <a:lnTo>
                      <a:pt x="42" y="262"/>
                    </a:lnTo>
                    <a:lnTo>
                      <a:pt x="50" y="219"/>
                    </a:lnTo>
                    <a:lnTo>
                      <a:pt x="57" y="181"/>
                    </a:lnTo>
                    <a:lnTo>
                      <a:pt x="63" y="150"/>
                    </a:lnTo>
                    <a:lnTo>
                      <a:pt x="66" y="129"/>
                    </a:lnTo>
                    <a:lnTo>
                      <a:pt x="67" y="127"/>
                    </a:lnTo>
                    <a:lnTo>
                      <a:pt x="67" y="124"/>
                    </a:lnTo>
                    <a:lnTo>
                      <a:pt x="68" y="123"/>
                    </a:lnTo>
                    <a:lnTo>
                      <a:pt x="71" y="122"/>
                    </a:lnTo>
                    <a:lnTo>
                      <a:pt x="70" y="120"/>
                    </a:lnTo>
                    <a:lnTo>
                      <a:pt x="77" y="92"/>
                    </a:lnTo>
                    <a:lnTo>
                      <a:pt x="80" y="59"/>
                    </a:lnTo>
                    <a:lnTo>
                      <a:pt x="84" y="28"/>
                    </a:lnTo>
                    <a:lnTo>
                      <a:pt x="91" y="0"/>
                    </a:lnTo>
                    <a:lnTo>
                      <a:pt x="187" y="6"/>
                    </a:lnTo>
                    <a:lnTo>
                      <a:pt x="189" y="48"/>
                    </a:lnTo>
                    <a:lnTo>
                      <a:pt x="193" y="90"/>
                    </a:lnTo>
                    <a:lnTo>
                      <a:pt x="200" y="134"/>
                    </a:lnTo>
                    <a:lnTo>
                      <a:pt x="204" y="178"/>
                    </a:lnTo>
                    <a:lnTo>
                      <a:pt x="241" y="446"/>
                    </a:lnTo>
                    <a:lnTo>
                      <a:pt x="234" y="446"/>
                    </a:lnTo>
                    <a:lnTo>
                      <a:pt x="226" y="446"/>
                    </a:lnTo>
                    <a:lnTo>
                      <a:pt x="216" y="446"/>
                    </a:lnTo>
                    <a:lnTo>
                      <a:pt x="206" y="445"/>
                    </a:lnTo>
                    <a:lnTo>
                      <a:pt x="196" y="443"/>
                    </a:lnTo>
                    <a:lnTo>
                      <a:pt x="186" y="443"/>
                    </a:lnTo>
                    <a:lnTo>
                      <a:pt x="180" y="443"/>
                    </a:lnTo>
                    <a:lnTo>
                      <a:pt x="176" y="443"/>
                    </a:lnTo>
                    <a:lnTo>
                      <a:pt x="155" y="330"/>
                    </a:lnTo>
                    <a:lnTo>
                      <a:pt x="146" y="327"/>
                    </a:lnTo>
                    <a:lnTo>
                      <a:pt x="138" y="326"/>
                    </a:lnTo>
                    <a:lnTo>
                      <a:pt x="131" y="324"/>
                    </a:lnTo>
                    <a:lnTo>
                      <a:pt x="122" y="324"/>
                    </a:lnTo>
                    <a:lnTo>
                      <a:pt x="115" y="326"/>
                    </a:lnTo>
                    <a:lnTo>
                      <a:pt x="107" y="326"/>
                    </a:lnTo>
                    <a:lnTo>
                      <a:pt x="98" y="327"/>
                    </a:lnTo>
                    <a:lnTo>
                      <a:pt x="88" y="327"/>
                    </a:lnTo>
                    <a:lnTo>
                      <a:pt x="84" y="351"/>
                    </a:lnTo>
                    <a:lnTo>
                      <a:pt x="77" y="377"/>
                    </a:lnTo>
                    <a:lnTo>
                      <a:pt x="71" y="402"/>
                    </a:lnTo>
                    <a:lnTo>
                      <a:pt x="66" y="428"/>
                    </a:lnTo>
                    <a:lnTo>
                      <a:pt x="10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6" name="Freeform 32"/>
              <p:cNvSpPr>
                <a:spLocks/>
              </p:cNvSpPr>
              <p:nvPr/>
            </p:nvSpPr>
            <p:spPr bwMode="auto">
              <a:xfrm>
                <a:off x="4441" y="2660"/>
                <a:ext cx="81" cy="341"/>
              </a:xfrm>
              <a:custGeom>
                <a:avLst/>
                <a:gdLst/>
                <a:ahLst/>
                <a:cxnLst>
                  <a:cxn ang="0">
                    <a:pos x="81" y="14"/>
                  </a:cxn>
                  <a:cxn ang="0">
                    <a:pos x="75" y="39"/>
                  </a:cxn>
                  <a:cxn ang="0">
                    <a:pos x="72" y="80"/>
                  </a:cxn>
                  <a:cxn ang="0">
                    <a:pos x="71" y="119"/>
                  </a:cxn>
                  <a:cxn ang="0">
                    <a:pos x="71" y="136"/>
                  </a:cxn>
                  <a:cxn ang="0">
                    <a:pos x="69" y="136"/>
                  </a:cxn>
                  <a:cxn ang="0">
                    <a:pos x="66" y="184"/>
                  </a:cxn>
                  <a:cxn ang="0">
                    <a:pos x="64" y="236"/>
                  </a:cxn>
                  <a:cxn ang="0">
                    <a:pos x="59" y="287"/>
                  </a:cxn>
                  <a:cxn ang="0">
                    <a:pos x="55" y="335"/>
                  </a:cxn>
                  <a:cxn ang="0">
                    <a:pos x="45" y="340"/>
                  </a:cxn>
                  <a:cxn ang="0">
                    <a:pos x="35" y="341"/>
                  </a:cxn>
                  <a:cxn ang="0">
                    <a:pos x="24" y="341"/>
                  </a:cxn>
                  <a:cxn ang="0">
                    <a:pos x="14" y="340"/>
                  </a:cxn>
                  <a:cxn ang="0">
                    <a:pos x="14" y="255"/>
                  </a:cxn>
                  <a:cxn ang="0">
                    <a:pos x="8" y="173"/>
                  </a:cxn>
                  <a:cxn ang="0">
                    <a:pos x="3" y="90"/>
                  </a:cxn>
                  <a:cxn ang="0">
                    <a:pos x="0" y="5"/>
                  </a:cxn>
                  <a:cxn ang="0">
                    <a:pos x="11" y="4"/>
                  </a:cxn>
                  <a:cxn ang="0">
                    <a:pos x="22" y="3"/>
                  </a:cxn>
                  <a:cxn ang="0">
                    <a:pos x="34" y="1"/>
                  </a:cxn>
                  <a:cxn ang="0">
                    <a:pos x="45" y="0"/>
                  </a:cxn>
                  <a:cxn ang="0">
                    <a:pos x="55" y="0"/>
                  </a:cxn>
                  <a:cxn ang="0">
                    <a:pos x="65" y="1"/>
                  </a:cxn>
                  <a:cxn ang="0">
                    <a:pos x="73" y="5"/>
                  </a:cxn>
                  <a:cxn ang="0">
                    <a:pos x="81" y="14"/>
                  </a:cxn>
                </a:cxnLst>
                <a:rect l="0" t="0" r="r" b="b"/>
                <a:pathLst>
                  <a:path w="81" h="341">
                    <a:moveTo>
                      <a:pt x="81" y="14"/>
                    </a:moveTo>
                    <a:lnTo>
                      <a:pt x="75" y="39"/>
                    </a:lnTo>
                    <a:lnTo>
                      <a:pt x="72" y="80"/>
                    </a:lnTo>
                    <a:lnTo>
                      <a:pt x="71" y="119"/>
                    </a:lnTo>
                    <a:lnTo>
                      <a:pt x="71" y="136"/>
                    </a:lnTo>
                    <a:lnTo>
                      <a:pt x="69" y="136"/>
                    </a:lnTo>
                    <a:lnTo>
                      <a:pt x="66" y="184"/>
                    </a:lnTo>
                    <a:lnTo>
                      <a:pt x="64" y="236"/>
                    </a:lnTo>
                    <a:lnTo>
                      <a:pt x="59" y="287"/>
                    </a:lnTo>
                    <a:lnTo>
                      <a:pt x="55" y="335"/>
                    </a:lnTo>
                    <a:lnTo>
                      <a:pt x="45" y="340"/>
                    </a:lnTo>
                    <a:lnTo>
                      <a:pt x="35" y="341"/>
                    </a:lnTo>
                    <a:lnTo>
                      <a:pt x="24" y="341"/>
                    </a:lnTo>
                    <a:lnTo>
                      <a:pt x="14" y="340"/>
                    </a:lnTo>
                    <a:lnTo>
                      <a:pt x="14" y="255"/>
                    </a:lnTo>
                    <a:lnTo>
                      <a:pt x="8" y="173"/>
                    </a:lnTo>
                    <a:lnTo>
                      <a:pt x="3" y="90"/>
                    </a:lnTo>
                    <a:lnTo>
                      <a:pt x="0" y="5"/>
                    </a:lnTo>
                    <a:lnTo>
                      <a:pt x="11" y="4"/>
                    </a:lnTo>
                    <a:lnTo>
                      <a:pt x="22" y="3"/>
                    </a:lnTo>
                    <a:lnTo>
                      <a:pt x="34" y="1"/>
                    </a:lnTo>
                    <a:lnTo>
                      <a:pt x="45" y="0"/>
                    </a:lnTo>
                    <a:lnTo>
                      <a:pt x="55" y="0"/>
                    </a:lnTo>
                    <a:lnTo>
                      <a:pt x="65" y="1"/>
                    </a:lnTo>
                    <a:lnTo>
                      <a:pt x="73" y="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7" name="Freeform 33"/>
              <p:cNvSpPr>
                <a:spLocks/>
              </p:cNvSpPr>
              <p:nvPr/>
            </p:nvSpPr>
            <p:spPr bwMode="auto">
              <a:xfrm>
                <a:off x="4031" y="2690"/>
                <a:ext cx="63" cy="12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57" y="16"/>
                  </a:cxn>
                  <a:cxn ang="0">
                    <a:pos x="63" y="39"/>
                  </a:cxn>
                  <a:cxn ang="0">
                    <a:pos x="61" y="62"/>
                  </a:cxn>
                  <a:cxn ang="0">
                    <a:pos x="57" y="84"/>
                  </a:cxn>
                  <a:cxn ang="0">
                    <a:pos x="51" y="104"/>
                  </a:cxn>
                  <a:cxn ang="0">
                    <a:pos x="43" y="117"/>
                  </a:cxn>
                  <a:cxn ang="0">
                    <a:pos x="34" y="123"/>
                  </a:cxn>
                  <a:cxn ang="0">
                    <a:pos x="26" y="124"/>
                  </a:cxn>
                  <a:cxn ang="0">
                    <a:pos x="19" y="121"/>
                  </a:cxn>
                  <a:cxn ang="0">
                    <a:pos x="12" y="117"/>
                  </a:cxn>
                  <a:cxn ang="0">
                    <a:pos x="7" y="114"/>
                  </a:cxn>
                  <a:cxn ang="0">
                    <a:pos x="6" y="113"/>
                  </a:cxn>
                  <a:cxn ang="0">
                    <a:pos x="0" y="89"/>
                  </a:cxn>
                  <a:cxn ang="0">
                    <a:pos x="0" y="63"/>
                  </a:cxn>
                  <a:cxn ang="0">
                    <a:pos x="3" y="35"/>
                  </a:cxn>
                  <a:cxn ang="0">
                    <a:pos x="3" y="7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0" y="0"/>
                  </a:cxn>
                </a:cxnLst>
                <a:rect l="0" t="0" r="r" b="b"/>
                <a:pathLst>
                  <a:path w="63" h="124">
                    <a:moveTo>
                      <a:pt x="40" y="0"/>
                    </a:moveTo>
                    <a:lnTo>
                      <a:pt x="57" y="16"/>
                    </a:lnTo>
                    <a:lnTo>
                      <a:pt x="63" y="39"/>
                    </a:lnTo>
                    <a:lnTo>
                      <a:pt x="61" y="62"/>
                    </a:lnTo>
                    <a:lnTo>
                      <a:pt x="57" y="84"/>
                    </a:lnTo>
                    <a:lnTo>
                      <a:pt x="51" y="104"/>
                    </a:lnTo>
                    <a:lnTo>
                      <a:pt x="43" y="117"/>
                    </a:lnTo>
                    <a:lnTo>
                      <a:pt x="34" y="123"/>
                    </a:lnTo>
                    <a:lnTo>
                      <a:pt x="26" y="124"/>
                    </a:lnTo>
                    <a:lnTo>
                      <a:pt x="19" y="121"/>
                    </a:lnTo>
                    <a:lnTo>
                      <a:pt x="12" y="117"/>
                    </a:lnTo>
                    <a:lnTo>
                      <a:pt x="7" y="114"/>
                    </a:lnTo>
                    <a:lnTo>
                      <a:pt x="6" y="113"/>
                    </a:lnTo>
                    <a:lnTo>
                      <a:pt x="0" y="89"/>
                    </a:lnTo>
                    <a:lnTo>
                      <a:pt x="0" y="63"/>
                    </a:lnTo>
                    <a:lnTo>
                      <a:pt x="3" y="35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8" name="Freeform 34"/>
              <p:cNvSpPr>
                <a:spLocks/>
              </p:cNvSpPr>
              <p:nvPr/>
            </p:nvSpPr>
            <p:spPr bwMode="auto">
              <a:xfrm>
                <a:off x="2409" y="2704"/>
                <a:ext cx="88" cy="168"/>
              </a:xfrm>
              <a:custGeom>
                <a:avLst/>
                <a:gdLst/>
                <a:ahLst/>
                <a:cxnLst>
                  <a:cxn ang="0">
                    <a:pos x="54" y="96"/>
                  </a:cxn>
                  <a:cxn ang="0">
                    <a:pos x="63" y="113"/>
                  </a:cxn>
                  <a:cxn ang="0">
                    <a:pos x="74" y="131"/>
                  </a:cxn>
                  <a:cxn ang="0">
                    <a:pos x="84" y="148"/>
                  </a:cxn>
                  <a:cxn ang="0">
                    <a:pos x="88" y="167"/>
                  </a:cxn>
                  <a:cxn ang="0">
                    <a:pos x="84" y="168"/>
                  </a:cxn>
                  <a:cxn ang="0">
                    <a:pos x="74" y="148"/>
                  </a:cxn>
                  <a:cxn ang="0">
                    <a:pos x="63" y="129"/>
                  </a:cxn>
                  <a:cxn ang="0">
                    <a:pos x="51" y="107"/>
                  </a:cxn>
                  <a:cxn ang="0">
                    <a:pos x="40" y="87"/>
                  </a:cxn>
                  <a:cxn ang="0">
                    <a:pos x="29" y="66"/>
                  </a:cxn>
                  <a:cxn ang="0">
                    <a:pos x="19" y="45"/>
                  </a:cxn>
                  <a:cxn ang="0">
                    <a:pos x="9" y="22"/>
                  </a:cxn>
                  <a:cxn ang="0">
                    <a:pos x="0" y="0"/>
                  </a:cxn>
                  <a:cxn ang="0">
                    <a:pos x="9" y="10"/>
                  </a:cxn>
                  <a:cxn ang="0">
                    <a:pos x="17" y="21"/>
                  </a:cxn>
                  <a:cxn ang="0">
                    <a:pos x="23" y="34"/>
                  </a:cxn>
                  <a:cxn ang="0">
                    <a:pos x="30" y="45"/>
                  </a:cxn>
                  <a:cxn ang="0">
                    <a:pos x="36" y="58"/>
                  </a:cxn>
                  <a:cxn ang="0">
                    <a:pos x="41" y="70"/>
                  </a:cxn>
                  <a:cxn ang="0">
                    <a:pos x="47" y="83"/>
                  </a:cxn>
                  <a:cxn ang="0">
                    <a:pos x="54" y="96"/>
                  </a:cxn>
                </a:cxnLst>
                <a:rect l="0" t="0" r="r" b="b"/>
                <a:pathLst>
                  <a:path w="88" h="168">
                    <a:moveTo>
                      <a:pt x="54" y="96"/>
                    </a:moveTo>
                    <a:lnTo>
                      <a:pt x="63" y="113"/>
                    </a:lnTo>
                    <a:lnTo>
                      <a:pt x="74" y="131"/>
                    </a:lnTo>
                    <a:lnTo>
                      <a:pt x="84" y="148"/>
                    </a:lnTo>
                    <a:lnTo>
                      <a:pt x="88" y="167"/>
                    </a:lnTo>
                    <a:lnTo>
                      <a:pt x="84" y="168"/>
                    </a:lnTo>
                    <a:lnTo>
                      <a:pt x="74" y="148"/>
                    </a:lnTo>
                    <a:lnTo>
                      <a:pt x="63" y="129"/>
                    </a:lnTo>
                    <a:lnTo>
                      <a:pt x="51" y="107"/>
                    </a:lnTo>
                    <a:lnTo>
                      <a:pt x="40" y="87"/>
                    </a:lnTo>
                    <a:lnTo>
                      <a:pt x="29" y="66"/>
                    </a:lnTo>
                    <a:lnTo>
                      <a:pt x="19" y="45"/>
                    </a:lnTo>
                    <a:lnTo>
                      <a:pt x="9" y="22"/>
                    </a:lnTo>
                    <a:lnTo>
                      <a:pt x="0" y="0"/>
                    </a:lnTo>
                    <a:lnTo>
                      <a:pt x="9" y="10"/>
                    </a:lnTo>
                    <a:lnTo>
                      <a:pt x="17" y="21"/>
                    </a:lnTo>
                    <a:lnTo>
                      <a:pt x="23" y="34"/>
                    </a:lnTo>
                    <a:lnTo>
                      <a:pt x="30" y="45"/>
                    </a:lnTo>
                    <a:lnTo>
                      <a:pt x="36" y="58"/>
                    </a:lnTo>
                    <a:lnTo>
                      <a:pt x="41" y="70"/>
                    </a:lnTo>
                    <a:lnTo>
                      <a:pt x="47" y="83"/>
                    </a:lnTo>
                    <a:lnTo>
                      <a:pt x="54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19" name="Freeform 35"/>
              <p:cNvSpPr>
                <a:spLocks/>
              </p:cNvSpPr>
              <p:nvPr/>
            </p:nvSpPr>
            <p:spPr bwMode="auto">
              <a:xfrm>
                <a:off x="2884" y="2735"/>
                <a:ext cx="113" cy="163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5"/>
                  </a:cxn>
                  <a:cxn ang="0">
                    <a:pos x="113" y="49"/>
                  </a:cxn>
                  <a:cxn ang="0">
                    <a:pos x="113" y="73"/>
                  </a:cxn>
                  <a:cxn ang="0">
                    <a:pos x="113" y="98"/>
                  </a:cxn>
                  <a:cxn ang="0">
                    <a:pos x="110" y="113"/>
                  </a:cxn>
                  <a:cxn ang="0">
                    <a:pos x="106" y="130"/>
                  </a:cxn>
                  <a:cxn ang="0">
                    <a:pos x="103" y="147"/>
                  </a:cxn>
                  <a:cxn ang="0">
                    <a:pos x="99" y="163"/>
                  </a:cxn>
                  <a:cxn ang="0">
                    <a:pos x="86" y="153"/>
                  </a:cxn>
                  <a:cxn ang="0">
                    <a:pos x="74" y="143"/>
                  </a:cxn>
                  <a:cxn ang="0">
                    <a:pos x="62" y="133"/>
                  </a:cxn>
                  <a:cxn ang="0">
                    <a:pos x="51" y="123"/>
                  </a:cxn>
                  <a:cxn ang="0">
                    <a:pos x="38" y="115"/>
                  </a:cxn>
                  <a:cxn ang="0">
                    <a:pos x="27" y="106"/>
                  </a:cxn>
                  <a:cxn ang="0">
                    <a:pos x="14" y="98"/>
                  </a:cxn>
                  <a:cxn ang="0">
                    <a:pos x="0" y="90"/>
                  </a:cxn>
                  <a:cxn ang="0">
                    <a:pos x="7" y="79"/>
                  </a:cxn>
                  <a:cxn ang="0">
                    <a:pos x="15" y="71"/>
                  </a:cxn>
                  <a:cxn ang="0">
                    <a:pos x="24" y="62"/>
                  </a:cxn>
                  <a:cxn ang="0">
                    <a:pos x="28" y="49"/>
                  </a:cxn>
                  <a:cxn ang="0">
                    <a:pos x="41" y="45"/>
                  </a:cxn>
                  <a:cxn ang="0">
                    <a:pos x="52" y="41"/>
                  </a:cxn>
                  <a:cxn ang="0">
                    <a:pos x="62" y="34"/>
                  </a:cxn>
                  <a:cxn ang="0">
                    <a:pos x="71" y="27"/>
                  </a:cxn>
                  <a:cxn ang="0">
                    <a:pos x="79" y="20"/>
                  </a:cxn>
                  <a:cxn ang="0">
                    <a:pos x="86" y="13"/>
                  </a:cxn>
                  <a:cxn ang="0">
                    <a:pos x="93" y="5"/>
                  </a:cxn>
                  <a:cxn ang="0">
                    <a:pos x="100" y="0"/>
                  </a:cxn>
                  <a:cxn ang="0">
                    <a:pos x="109" y="0"/>
                  </a:cxn>
                </a:cxnLst>
                <a:rect l="0" t="0" r="r" b="b"/>
                <a:pathLst>
                  <a:path w="113" h="163">
                    <a:moveTo>
                      <a:pt x="109" y="0"/>
                    </a:moveTo>
                    <a:lnTo>
                      <a:pt x="112" y="25"/>
                    </a:lnTo>
                    <a:lnTo>
                      <a:pt x="113" y="49"/>
                    </a:lnTo>
                    <a:lnTo>
                      <a:pt x="113" y="73"/>
                    </a:lnTo>
                    <a:lnTo>
                      <a:pt x="113" y="98"/>
                    </a:lnTo>
                    <a:lnTo>
                      <a:pt x="110" y="113"/>
                    </a:lnTo>
                    <a:lnTo>
                      <a:pt x="106" y="130"/>
                    </a:lnTo>
                    <a:lnTo>
                      <a:pt x="103" y="147"/>
                    </a:lnTo>
                    <a:lnTo>
                      <a:pt x="99" y="163"/>
                    </a:lnTo>
                    <a:lnTo>
                      <a:pt x="86" y="153"/>
                    </a:lnTo>
                    <a:lnTo>
                      <a:pt x="74" y="143"/>
                    </a:lnTo>
                    <a:lnTo>
                      <a:pt x="62" y="133"/>
                    </a:lnTo>
                    <a:lnTo>
                      <a:pt x="51" y="123"/>
                    </a:lnTo>
                    <a:lnTo>
                      <a:pt x="38" y="115"/>
                    </a:lnTo>
                    <a:lnTo>
                      <a:pt x="27" y="106"/>
                    </a:lnTo>
                    <a:lnTo>
                      <a:pt x="14" y="98"/>
                    </a:lnTo>
                    <a:lnTo>
                      <a:pt x="0" y="90"/>
                    </a:lnTo>
                    <a:lnTo>
                      <a:pt x="7" y="79"/>
                    </a:lnTo>
                    <a:lnTo>
                      <a:pt x="15" y="71"/>
                    </a:lnTo>
                    <a:lnTo>
                      <a:pt x="24" y="62"/>
                    </a:lnTo>
                    <a:lnTo>
                      <a:pt x="28" y="49"/>
                    </a:lnTo>
                    <a:lnTo>
                      <a:pt x="41" y="45"/>
                    </a:lnTo>
                    <a:lnTo>
                      <a:pt x="52" y="41"/>
                    </a:lnTo>
                    <a:lnTo>
                      <a:pt x="62" y="34"/>
                    </a:lnTo>
                    <a:lnTo>
                      <a:pt x="71" y="27"/>
                    </a:lnTo>
                    <a:lnTo>
                      <a:pt x="79" y="20"/>
                    </a:lnTo>
                    <a:lnTo>
                      <a:pt x="86" y="13"/>
                    </a:lnTo>
                    <a:lnTo>
                      <a:pt x="93" y="5"/>
                    </a:lnTo>
                    <a:lnTo>
                      <a:pt x="100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20" name="Freeform 36"/>
              <p:cNvSpPr>
                <a:spLocks/>
              </p:cNvSpPr>
              <p:nvPr/>
            </p:nvSpPr>
            <p:spPr bwMode="auto">
              <a:xfrm>
                <a:off x="2653" y="2745"/>
                <a:ext cx="205" cy="187"/>
              </a:xfrm>
              <a:custGeom>
                <a:avLst/>
                <a:gdLst/>
                <a:ahLst/>
                <a:cxnLst>
                  <a:cxn ang="0">
                    <a:pos x="84" y="27"/>
                  </a:cxn>
                  <a:cxn ang="0">
                    <a:pos x="96" y="38"/>
                  </a:cxn>
                  <a:cxn ang="0">
                    <a:pos x="110" y="48"/>
                  </a:cxn>
                  <a:cxn ang="0">
                    <a:pos x="125" y="55"/>
                  </a:cxn>
                  <a:cxn ang="0">
                    <a:pos x="140" y="62"/>
                  </a:cxn>
                  <a:cxn ang="0">
                    <a:pos x="157" y="69"/>
                  </a:cxn>
                  <a:cxn ang="0">
                    <a:pos x="173" y="75"/>
                  </a:cxn>
                  <a:cxn ang="0">
                    <a:pos x="190" y="80"/>
                  </a:cxn>
                  <a:cxn ang="0">
                    <a:pos x="205" y="86"/>
                  </a:cxn>
                  <a:cxn ang="0">
                    <a:pos x="190" y="96"/>
                  </a:cxn>
                  <a:cxn ang="0">
                    <a:pos x="174" y="106"/>
                  </a:cxn>
                  <a:cxn ang="0">
                    <a:pos x="161" y="119"/>
                  </a:cxn>
                  <a:cxn ang="0">
                    <a:pos x="147" y="131"/>
                  </a:cxn>
                  <a:cxn ang="0">
                    <a:pos x="135" y="146"/>
                  </a:cxn>
                  <a:cxn ang="0">
                    <a:pos x="123" y="160"/>
                  </a:cxn>
                  <a:cxn ang="0">
                    <a:pos x="113" y="173"/>
                  </a:cxn>
                  <a:cxn ang="0">
                    <a:pos x="103" y="187"/>
                  </a:cxn>
                  <a:cxn ang="0">
                    <a:pos x="102" y="182"/>
                  </a:cxn>
                  <a:cxn ang="0">
                    <a:pos x="101" y="177"/>
                  </a:cxn>
                  <a:cxn ang="0">
                    <a:pos x="99" y="171"/>
                  </a:cxn>
                  <a:cxn ang="0">
                    <a:pos x="93" y="168"/>
                  </a:cxn>
                  <a:cxn ang="0">
                    <a:pos x="89" y="168"/>
                  </a:cxn>
                  <a:cxn ang="0">
                    <a:pos x="82" y="144"/>
                  </a:cxn>
                  <a:cxn ang="0">
                    <a:pos x="74" y="122"/>
                  </a:cxn>
                  <a:cxn ang="0">
                    <a:pos x="62" y="97"/>
                  </a:cxn>
                  <a:cxn ang="0">
                    <a:pos x="52" y="75"/>
                  </a:cxn>
                  <a:cxn ang="0">
                    <a:pos x="45" y="68"/>
                  </a:cxn>
                  <a:cxn ang="0">
                    <a:pos x="38" y="62"/>
                  </a:cxn>
                  <a:cxn ang="0">
                    <a:pos x="33" y="55"/>
                  </a:cxn>
                  <a:cxn ang="0">
                    <a:pos x="25" y="48"/>
                  </a:cxn>
                  <a:cxn ang="0">
                    <a:pos x="20" y="41"/>
                  </a:cxn>
                  <a:cxn ang="0">
                    <a:pos x="13" y="34"/>
                  </a:cxn>
                  <a:cxn ang="0">
                    <a:pos x="7" y="27"/>
                  </a:cxn>
                  <a:cxn ang="0">
                    <a:pos x="0" y="20"/>
                  </a:cxn>
                  <a:cxn ang="0">
                    <a:pos x="6" y="12"/>
                  </a:cxn>
                  <a:cxn ang="0">
                    <a:pos x="13" y="7"/>
                  </a:cxn>
                  <a:cxn ang="0">
                    <a:pos x="21" y="4"/>
                  </a:cxn>
                  <a:cxn ang="0">
                    <a:pos x="30" y="0"/>
                  </a:cxn>
                  <a:cxn ang="0">
                    <a:pos x="40" y="0"/>
                  </a:cxn>
                  <a:cxn ang="0">
                    <a:pos x="47" y="3"/>
                  </a:cxn>
                  <a:cxn ang="0">
                    <a:pos x="54" y="5"/>
                  </a:cxn>
                  <a:cxn ang="0">
                    <a:pos x="61" y="8"/>
                  </a:cxn>
                  <a:cxn ang="0">
                    <a:pos x="67" y="14"/>
                  </a:cxn>
                  <a:cxn ang="0">
                    <a:pos x="72" y="18"/>
                  </a:cxn>
                  <a:cxn ang="0">
                    <a:pos x="78" y="22"/>
                  </a:cxn>
                  <a:cxn ang="0">
                    <a:pos x="84" y="27"/>
                  </a:cxn>
                </a:cxnLst>
                <a:rect l="0" t="0" r="r" b="b"/>
                <a:pathLst>
                  <a:path w="205" h="187">
                    <a:moveTo>
                      <a:pt x="84" y="27"/>
                    </a:moveTo>
                    <a:lnTo>
                      <a:pt x="96" y="38"/>
                    </a:lnTo>
                    <a:lnTo>
                      <a:pt x="110" y="48"/>
                    </a:lnTo>
                    <a:lnTo>
                      <a:pt x="125" y="55"/>
                    </a:lnTo>
                    <a:lnTo>
                      <a:pt x="140" y="62"/>
                    </a:lnTo>
                    <a:lnTo>
                      <a:pt x="157" y="69"/>
                    </a:lnTo>
                    <a:lnTo>
                      <a:pt x="173" y="75"/>
                    </a:lnTo>
                    <a:lnTo>
                      <a:pt x="190" y="80"/>
                    </a:lnTo>
                    <a:lnTo>
                      <a:pt x="205" y="86"/>
                    </a:lnTo>
                    <a:lnTo>
                      <a:pt x="190" y="96"/>
                    </a:lnTo>
                    <a:lnTo>
                      <a:pt x="174" y="106"/>
                    </a:lnTo>
                    <a:lnTo>
                      <a:pt x="161" y="119"/>
                    </a:lnTo>
                    <a:lnTo>
                      <a:pt x="147" y="131"/>
                    </a:lnTo>
                    <a:lnTo>
                      <a:pt x="135" y="146"/>
                    </a:lnTo>
                    <a:lnTo>
                      <a:pt x="123" y="160"/>
                    </a:lnTo>
                    <a:lnTo>
                      <a:pt x="113" y="173"/>
                    </a:lnTo>
                    <a:lnTo>
                      <a:pt x="103" y="187"/>
                    </a:lnTo>
                    <a:lnTo>
                      <a:pt x="102" y="182"/>
                    </a:lnTo>
                    <a:lnTo>
                      <a:pt x="101" y="177"/>
                    </a:lnTo>
                    <a:lnTo>
                      <a:pt x="99" y="171"/>
                    </a:lnTo>
                    <a:lnTo>
                      <a:pt x="93" y="168"/>
                    </a:lnTo>
                    <a:lnTo>
                      <a:pt x="89" y="168"/>
                    </a:lnTo>
                    <a:lnTo>
                      <a:pt x="82" y="144"/>
                    </a:lnTo>
                    <a:lnTo>
                      <a:pt x="74" y="122"/>
                    </a:lnTo>
                    <a:lnTo>
                      <a:pt x="62" y="97"/>
                    </a:lnTo>
                    <a:lnTo>
                      <a:pt x="52" y="75"/>
                    </a:lnTo>
                    <a:lnTo>
                      <a:pt x="45" y="68"/>
                    </a:lnTo>
                    <a:lnTo>
                      <a:pt x="38" y="62"/>
                    </a:lnTo>
                    <a:lnTo>
                      <a:pt x="33" y="55"/>
                    </a:lnTo>
                    <a:lnTo>
                      <a:pt x="25" y="48"/>
                    </a:lnTo>
                    <a:lnTo>
                      <a:pt x="20" y="41"/>
                    </a:lnTo>
                    <a:lnTo>
                      <a:pt x="13" y="34"/>
                    </a:lnTo>
                    <a:lnTo>
                      <a:pt x="7" y="27"/>
                    </a:lnTo>
                    <a:lnTo>
                      <a:pt x="0" y="20"/>
                    </a:lnTo>
                    <a:lnTo>
                      <a:pt x="6" y="12"/>
                    </a:lnTo>
                    <a:lnTo>
                      <a:pt x="13" y="7"/>
                    </a:lnTo>
                    <a:lnTo>
                      <a:pt x="21" y="4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47" y="3"/>
                    </a:lnTo>
                    <a:lnTo>
                      <a:pt x="54" y="5"/>
                    </a:lnTo>
                    <a:lnTo>
                      <a:pt x="61" y="8"/>
                    </a:lnTo>
                    <a:lnTo>
                      <a:pt x="67" y="14"/>
                    </a:lnTo>
                    <a:lnTo>
                      <a:pt x="72" y="18"/>
                    </a:lnTo>
                    <a:lnTo>
                      <a:pt x="78" y="22"/>
                    </a:lnTo>
                    <a:lnTo>
                      <a:pt x="8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21" name="Freeform 37"/>
              <p:cNvSpPr>
                <a:spLocks/>
              </p:cNvSpPr>
              <p:nvPr/>
            </p:nvSpPr>
            <p:spPr bwMode="auto">
              <a:xfrm>
                <a:off x="2739" y="2753"/>
                <a:ext cx="152" cy="55"/>
              </a:xfrm>
              <a:custGeom>
                <a:avLst/>
                <a:gdLst/>
                <a:ahLst/>
                <a:cxnLst>
                  <a:cxn ang="0">
                    <a:pos x="152" y="30"/>
                  </a:cxn>
                  <a:cxn ang="0">
                    <a:pos x="143" y="46"/>
                  </a:cxn>
                  <a:cxn ang="0">
                    <a:pos x="132" y="54"/>
                  </a:cxn>
                  <a:cxn ang="0">
                    <a:pos x="118" y="55"/>
                  </a:cxn>
                  <a:cxn ang="0">
                    <a:pos x="104" y="54"/>
                  </a:cxn>
                  <a:cxn ang="0">
                    <a:pos x="88" y="50"/>
                  </a:cxn>
                  <a:cxn ang="0">
                    <a:pos x="73" y="43"/>
                  </a:cxn>
                  <a:cxn ang="0">
                    <a:pos x="58" y="38"/>
                  </a:cxn>
                  <a:cxn ang="0">
                    <a:pos x="44" y="34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39" y="6"/>
                  </a:cxn>
                  <a:cxn ang="0">
                    <a:pos x="58" y="7"/>
                  </a:cxn>
                  <a:cxn ang="0">
                    <a:pos x="80" y="7"/>
                  </a:cxn>
                  <a:cxn ang="0">
                    <a:pos x="100" y="9"/>
                  </a:cxn>
                  <a:cxn ang="0">
                    <a:pos x="118" y="13"/>
                  </a:cxn>
                  <a:cxn ang="0">
                    <a:pos x="136" y="19"/>
                  </a:cxn>
                  <a:cxn ang="0">
                    <a:pos x="152" y="30"/>
                  </a:cxn>
                </a:cxnLst>
                <a:rect l="0" t="0" r="r" b="b"/>
                <a:pathLst>
                  <a:path w="152" h="55">
                    <a:moveTo>
                      <a:pt x="152" y="30"/>
                    </a:moveTo>
                    <a:lnTo>
                      <a:pt x="143" y="46"/>
                    </a:lnTo>
                    <a:lnTo>
                      <a:pt x="132" y="54"/>
                    </a:lnTo>
                    <a:lnTo>
                      <a:pt x="118" y="55"/>
                    </a:lnTo>
                    <a:lnTo>
                      <a:pt x="104" y="54"/>
                    </a:lnTo>
                    <a:lnTo>
                      <a:pt x="88" y="50"/>
                    </a:lnTo>
                    <a:lnTo>
                      <a:pt x="73" y="43"/>
                    </a:lnTo>
                    <a:lnTo>
                      <a:pt x="58" y="38"/>
                    </a:lnTo>
                    <a:lnTo>
                      <a:pt x="44" y="34"/>
                    </a:lnTo>
                    <a:lnTo>
                      <a:pt x="0" y="0"/>
                    </a:lnTo>
                    <a:lnTo>
                      <a:pt x="19" y="4"/>
                    </a:lnTo>
                    <a:lnTo>
                      <a:pt x="39" y="6"/>
                    </a:lnTo>
                    <a:lnTo>
                      <a:pt x="58" y="7"/>
                    </a:lnTo>
                    <a:lnTo>
                      <a:pt x="80" y="7"/>
                    </a:lnTo>
                    <a:lnTo>
                      <a:pt x="100" y="9"/>
                    </a:lnTo>
                    <a:lnTo>
                      <a:pt x="118" y="13"/>
                    </a:lnTo>
                    <a:lnTo>
                      <a:pt x="136" y="19"/>
                    </a:lnTo>
                    <a:lnTo>
                      <a:pt x="15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8422" name="Freeform 38"/>
              <p:cNvSpPr>
                <a:spLocks/>
              </p:cNvSpPr>
              <p:nvPr/>
            </p:nvSpPr>
            <p:spPr bwMode="auto">
              <a:xfrm>
                <a:off x="4278" y="2755"/>
                <a:ext cx="40" cy="168"/>
              </a:xfrm>
              <a:custGeom>
                <a:avLst/>
                <a:gdLst/>
                <a:ahLst/>
                <a:cxnLst>
                  <a:cxn ang="0">
                    <a:pos x="40" y="168"/>
                  </a:cxn>
                  <a:cxn ang="0">
                    <a:pos x="0" y="167"/>
                  </a:cxn>
                  <a:cxn ang="0">
                    <a:pos x="6" y="124"/>
                  </a:cxn>
                  <a:cxn ang="0">
                    <a:pos x="13" y="83"/>
                  </a:cxn>
                  <a:cxn ang="0">
                    <a:pos x="20" y="42"/>
                  </a:cxn>
                  <a:cxn ang="0">
                    <a:pos x="27" y="0"/>
                  </a:cxn>
                  <a:cxn ang="0">
                    <a:pos x="32" y="46"/>
                  </a:cxn>
                  <a:cxn ang="0">
                    <a:pos x="35" y="103"/>
                  </a:cxn>
                  <a:cxn ang="0">
                    <a:pos x="38" y="148"/>
                  </a:cxn>
                  <a:cxn ang="0">
                    <a:pos x="40" y="168"/>
                  </a:cxn>
                </a:cxnLst>
                <a:rect l="0" t="0" r="r" b="b"/>
                <a:pathLst>
                  <a:path w="40" h="168">
                    <a:moveTo>
                      <a:pt x="40" y="168"/>
                    </a:moveTo>
                    <a:lnTo>
                      <a:pt x="0" y="167"/>
                    </a:lnTo>
                    <a:lnTo>
                      <a:pt x="6" y="124"/>
                    </a:lnTo>
                    <a:lnTo>
                      <a:pt x="13" y="83"/>
                    </a:lnTo>
                    <a:lnTo>
                      <a:pt x="20" y="42"/>
                    </a:lnTo>
                    <a:lnTo>
                      <a:pt x="27" y="0"/>
                    </a:lnTo>
                    <a:lnTo>
                      <a:pt x="32" y="46"/>
                    </a:lnTo>
                    <a:lnTo>
                      <a:pt x="35" y="103"/>
                    </a:lnTo>
                    <a:lnTo>
                      <a:pt x="38" y="148"/>
                    </a:lnTo>
                    <a:lnTo>
                      <a:pt x="40" y="1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23" name="Freeform 39"/>
              <p:cNvSpPr>
                <a:spLocks/>
              </p:cNvSpPr>
              <p:nvPr/>
            </p:nvSpPr>
            <p:spPr bwMode="auto">
              <a:xfrm>
                <a:off x="2449" y="2848"/>
                <a:ext cx="25" cy="4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23" y="44"/>
                  </a:cxn>
                  <a:cxn ang="0">
                    <a:pos x="21" y="45"/>
                  </a:cxn>
                  <a:cxn ang="0">
                    <a:pos x="18" y="45"/>
                  </a:cxn>
                  <a:cxn ang="0">
                    <a:pos x="16" y="44"/>
                  </a:cxn>
                  <a:cxn ang="0">
                    <a:pos x="11" y="33"/>
                  </a:cxn>
                  <a:cxn ang="0">
                    <a:pos x="6" y="20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8" y="9"/>
                  </a:cxn>
                  <a:cxn ang="0">
                    <a:pos x="16" y="19"/>
                  </a:cxn>
                  <a:cxn ang="0">
                    <a:pos x="21" y="30"/>
                  </a:cxn>
                  <a:cxn ang="0">
                    <a:pos x="25" y="41"/>
                  </a:cxn>
                </a:cxnLst>
                <a:rect l="0" t="0" r="r" b="b"/>
                <a:pathLst>
                  <a:path w="25" h="45">
                    <a:moveTo>
                      <a:pt x="25" y="41"/>
                    </a:moveTo>
                    <a:lnTo>
                      <a:pt x="23" y="44"/>
                    </a:lnTo>
                    <a:lnTo>
                      <a:pt x="21" y="45"/>
                    </a:lnTo>
                    <a:lnTo>
                      <a:pt x="18" y="45"/>
                    </a:lnTo>
                    <a:lnTo>
                      <a:pt x="16" y="44"/>
                    </a:lnTo>
                    <a:lnTo>
                      <a:pt x="11" y="33"/>
                    </a:lnTo>
                    <a:lnTo>
                      <a:pt x="6" y="20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8" y="9"/>
                    </a:lnTo>
                    <a:lnTo>
                      <a:pt x="16" y="19"/>
                    </a:lnTo>
                    <a:lnTo>
                      <a:pt x="21" y="30"/>
                    </a:lnTo>
                    <a:lnTo>
                      <a:pt x="25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24" name="Freeform 40"/>
              <p:cNvSpPr>
                <a:spLocks/>
              </p:cNvSpPr>
              <p:nvPr/>
            </p:nvSpPr>
            <p:spPr bwMode="auto">
              <a:xfrm>
                <a:off x="2836" y="2850"/>
                <a:ext cx="71" cy="35"/>
              </a:xfrm>
              <a:custGeom>
                <a:avLst/>
                <a:gdLst/>
                <a:ahLst/>
                <a:cxnLst>
                  <a:cxn ang="0">
                    <a:pos x="71" y="25"/>
                  </a:cxn>
                  <a:cxn ang="0">
                    <a:pos x="63" y="28"/>
                  </a:cxn>
                  <a:cxn ang="0">
                    <a:pos x="55" y="31"/>
                  </a:cxn>
                  <a:cxn ang="0">
                    <a:pos x="46" y="34"/>
                  </a:cxn>
                  <a:cxn ang="0">
                    <a:pos x="37" y="35"/>
                  </a:cxn>
                  <a:cxn ang="0">
                    <a:pos x="27" y="35"/>
                  </a:cxn>
                  <a:cxn ang="0">
                    <a:pos x="17" y="35"/>
                  </a:cxn>
                  <a:cxn ang="0">
                    <a:pos x="8" y="35"/>
                  </a:cxn>
                  <a:cxn ang="0">
                    <a:pos x="0" y="32"/>
                  </a:cxn>
                  <a:cxn ang="0">
                    <a:pos x="5" y="24"/>
                  </a:cxn>
                  <a:cxn ang="0">
                    <a:pos x="14" y="14"/>
                  </a:cxn>
                  <a:cxn ang="0">
                    <a:pos x="22" y="4"/>
                  </a:cxn>
                  <a:cxn ang="0">
                    <a:pos x="35" y="0"/>
                  </a:cxn>
                  <a:cxn ang="0">
                    <a:pos x="71" y="25"/>
                  </a:cxn>
                </a:cxnLst>
                <a:rect l="0" t="0" r="r" b="b"/>
                <a:pathLst>
                  <a:path w="71" h="35">
                    <a:moveTo>
                      <a:pt x="71" y="25"/>
                    </a:moveTo>
                    <a:lnTo>
                      <a:pt x="63" y="28"/>
                    </a:lnTo>
                    <a:lnTo>
                      <a:pt x="55" y="31"/>
                    </a:lnTo>
                    <a:lnTo>
                      <a:pt x="46" y="34"/>
                    </a:lnTo>
                    <a:lnTo>
                      <a:pt x="37" y="35"/>
                    </a:lnTo>
                    <a:lnTo>
                      <a:pt x="27" y="35"/>
                    </a:lnTo>
                    <a:lnTo>
                      <a:pt x="17" y="35"/>
                    </a:lnTo>
                    <a:lnTo>
                      <a:pt x="8" y="35"/>
                    </a:lnTo>
                    <a:lnTo>
                      <a:pt x="0" y="32"/>
                    </a:lnTo>
                    <a:lnTo>
                      <a:pt x="5" y="24"/>
                    </a:lnTo>
                    <a:lnTo>
                      <a:pt x="14" y="14"/>
                    </a:lnTo>
                    <a:lnTo>
                      <a:pt x="22" y="4"/>
                    </a:lnTo>
                    <a:lnTo>
                      <a:pt x="35" y="0"/>
                    </a:lnTo>
                    <a:lnTo>
                      <a:pt x="7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1"/>
                <a:endParaRPr lang="en-US" dirty="0"/>
              </a:p>
            </p:txBody>
          </p:sp>
          <p:sp>
            <p:nvSpPr>
              <p:cNvPr id="528425" name="Freeform 41"/>
              <p:cNvSpPr>
                <a:spLocks/>
              </p:cNvSpPr>
              <p:nvPr/>
            </p:nvSpPr>
            <p:spPr bwMode="auto">
              <a:xfrm>
                <a:off x="2540" y="2959"/>
                <a:ext cx="205" cy="449"/>
              </a:xfrm>
              <a:custGeom>
                <a:avLst/>
                <a:gdLst/>
                <a:ahLst/>
                <a:cxnLst>
                  <a:cxn ang="0">
                    <a:pos x="49" y="70"/>
                  </a:cxn>
                  <a:cxn ang="0">
                    <a:pos x="93" y="157"/>
                  </a:cxn>
                  <a:cxn ang="0">
                    <a:pos x="137" y="243"/>
                  </a:cxn>
                  <a:cxn ang="0">
                    <a:pos x="182" y="328"/>
                  </a:cxn>
                  <a:cxn ang="0">
                    <a:pos x="194" y="379"/>
                  </a:cxn>
                  <a:cxn ang="0">
                    <a:pos x="171" y="398"/>
                  </a:cxn>
                  <a:cxn ang="0">
                    <a:pos x="150" y="416"/>
                  </a:cxn>
                  <a:cxn ang="0">
                    <a:pos x="129" y="436"/>
                  </a:cxn>
                  <a:cxn ang="0">
                    <a:pos x="117" y="446"/>
                  </a:cxn>
                  <a:cxn ang="0">
                    <a:pos x="116" y="449"/>
                  </a:cxn>
                  <a:cxn ang="0">
                    <a:pos x="123" y="440"/>
                  </a:cxn>
                  <a:cxn ang="0">
                    <a:pos x="138" y="420"/>
                  </a:cxn>
                  <a:cxn ang="0">
                    <a:pos x="153" y="399"/>
                  </a:cxn>
                  <a:cxn ang="0">
                    <a:pos x="170" y="382"/>
                  </a:cxn>
                  <a:cxn ang="0">
                    <a:pos x="184" y="365"/>
                  </a:cxn>
                  <a:cxn ang="0">
                    <a:pos x="172" y="332"/>
                  </a:cxn>
                  <a:cxn ang="0">
                    <a:pos x="160" y="311"/>
                  </a:cxn>
                  <a:cxn ang="0">
                    <a:pos x="147" y="289"/>
                  </a:cxn>
                  <a:cxn ang="0">
                    <a:pos x="136" y="266"/>
                  </a:cxn>
                  <a:cxn ang="0">
                    <a:pos x="126" y="242"/>
                  </a:cxn>
                  <a:cxn ang="0">
                    <a:pos x="114" y="221"/>
                  </a:cxn>
                  <a:cxn ang="0">
                    <a:pos x="104" y="199"/>
                  </a:cxn>
                  <a:cxn ang="0">
                    <a:pos x="93" y="177"/>
                  </a:cxn>
                  <a:cxn ang="0">
                    <a:pos x="80" y="155"/>
                  </a:cxn>
                  <a:cxn ang="0">
                    <a:pos x="68" y="133"/>
                  </a:cxn>
                  <a:cxn ang="0">
                    <a:pos x="55" y="107"/>
                  </a:cxn>
                  <a:cxn ang="0">
                    <a:pos x="41" y="85"/>
                  </a:cxn>
                  <a:cxn ang="0">
                    <a:pos x="27" y="60"/>
                  </a:cxn>
                  <a:cxn ang="0">
                    <a:pos x="22" y="49"/>
                  </a:cxn>
                  <a:cxn ang="0">
                    <a:pos x="5" y="25"/>
                  </a:cxn>
                  <a:cxn ang="0">
                    <a:pos x="5" y="0"/>
                  </a:cxn>
                  <a:cxn ang="0">
                    <a:pos x="19" y="10"/>
                  </a:cxn>
                  <a:cxn ang="0">
                    <a:pos x="28" y="28"/>
                  </a:cxn>
                </a:cxnLst>
                <a:rect l="0" t="0" r="r" b="b"/>
                <a:pathLst>
                  <a:path w="205" h="449">
                    <a:moveTo>
                      <a:pt x="28" y="28"/>
                    </a:moveTo>
                    <a:lnTo>
                      <a:pt x="49" y="70"/>
                    </a:lnTo>
                    <a:lnTo>
                      <a:pt x="70" y="113"/>
                    </a:lnTo>
                    <a:lnTo>
                      <a:pt x="93" y="157"/>
                    </a:lnTo>
                    <a:lnTo>
                      <a:pt x="114" y="199"/>
                    </a:lnTo>
                    <a:lnTo>
                      <a:pt x="137" y="243"/>
                    </a:lnTo>
                    <a:lnTo>
                      <a:pt x="160" y="286"/>
                    </a:lnTo>
                    <a:lnTo>
                      <a:pt x="182" y="328"/>
                    </a:lnTo>
                    <a:lnTo>
                      <a:pt x="205" y="371"/>
                    </a:lnTo>
                    <a:lnTo>
                      <a:pt x="194" y="379"/>
                    </a:lnTo>
                    <a:lnTo>
                      <a:pt x="182" y="389"/>
                    </a:lnTo>
                    <a:lnTo>
                      <a:pt x="171" y="398"/>
                    </a:lnTo>
                    <a:lnTo>
                      <a:pt x="160" y="406"/>
                    </a:lnTo>
                    <a:lnTo>
                      <a:pt x="150" y="416"/>
                    </a:lnTo>
                    <a:lnTo>
                      <a:pt x="138" y="426"/>
                    </a:lnTo>
                    <a:lnTo>
                      <a:pt x="129" y="436"/>
                    </a:lnTo>
                    <a:lnTo>
                      <a:pt x="119" y="446"/>
                    </a:lnTo>
                    <a:lnTo>
                      <a:pt x="117" y="446"/>
                    </a:lnTo>
                    <a:lnTo>
                      <a:pt x="116" y="447"/>
                    </a:lnTo>
                    <a:lnTo>
                      <a:pt x="116" y="449"/>
                    </a:lnTo>
                    <a:lnTo>
                      <a:pt x="114" y="449"/>
                    </a:lnTo>
                    <a:lnTo>
                      <a:pt x="123" y="440"/>
                    </a:lnTo>
                    <a:lnTo>
                      <a:pt x="131" y="430"/>
                    </a:lnTo>
                    <a:lnTo>
                      <a:pt x="138" y="420"/>
                    </a:lnTo>
                    <a:lnTo>
                      <a:pt x="144" y="410"/>
                    </a:lnTo>
                    <a:lnTo>
                      <a:pt x="153" y="399"/>
                    </a:lnTo>
                    <a:lnTo>
                      <a:pt x="160" y="390"/>
                    </a:lnTo>
                    <a:lnTo>
                      <a:pt x="170" y="382"/>
                    </a:lnTo>
                    <a:lnTo>
                      <a:pt x="182" y="376"/>
                    </a:lnTo>
                    <a:lnTo>
                      <a:pt x="184" y="365"/>
                    </a:lnTo>
                    <a:lnTo>
                      <a:pt x="180" y="348"/>
                    </a:lnTo>
                    <a:lnTo>
                      <a:pt x="172" y="332"/>
                    </a:lnTo>
                    <a:lnTo>
                      <a:pt x="165" y="323"/>
                    </a:lnTo>
                    <a:lnTo>
                      <a:pt x="160" y="311"/>
                    </a:lnTo>
                    <a:lnTo>
                      <a:pt x="154" y="300"/>
                    </a:lnTo>
                    <a:lnTo>
                      <a:pt x="147" y="289"/>
                    </a:lnTo>
                    <a:lnTo>
                      <a:pt x="141" y="277"/>
                    </a:lnTo>
                    <a:lnTo>
                      <a:pt x="136" y="266"/>
                    </a:lnTo>
                    <a:lnTo>
                      <a:pt x="130" y="253"/>
                    </a:lnTo>
                    <a:lnTo>
                      <a:pt x="126" y="242"/>
                    </a:lnTo>
                    <a:lnTo>
                      <a:pt x="120" y="230"/>
                    </a:lnTo>
                    <a:lnTo>
                      <a:pt x="114" y="221"/>
                    </a:lnTo>
                    <a:lnTo>
                      <a:pt x="109" y="211"/>
                    </a:lnTo>
                    <a:lnTo>
                      <a:pt x="104" y="199"/>
                    </a:lnTo>
                    <a:lnTo>
                      <a:pt x="99" y="188"/>
                    </a:lnTo>
                    <a:lnTo>
                      <a:pt x="93" y="177"/>
                    </a:lnTo>
                    <a:lnTo>
                      <a:pt x="87" y="167"/>
                    </a:lnTo>
                    <a:lnTo>
                      <a:pt x="80" y="155"/>
                    </a:lnTo>
                    <a:lnTo>
                      <a:pt x="72" y="147"/>
                    </a:lnTo>
                    <a:lnTo>
                      <a:pt x="68" y="133"/>
                    </a:lnTo>
                    <a:lnTo>
                      <a:pt x="62" y="120"/>
                    </a:lnTo>
                    <a:lnTo>
                      <a:pt x="55" y="107"/>
                    </a:lnTo>
                    <a:lnTo>
                      <a:pt x="48" y="96"/>
                    </a:lnTo>
                    <a:lnTo>
                      <a:pt x="41" y="85"/>
                    </a:lnTo>
                    <a:lnTo>
                      <a:pt x="34" y="73"/>
                    </a:lnTo>
                    <a:lnTo>
                      <a:pt x="27" y="60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15" y="38"/>
                    </a:lnTo>
                    <a:lnTo>
                      <a:pt x="5" y="25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4" y="2"/>
                    </a:lnTo>
                    <a:lnTo>
                      <a:pt x="19" y="10"/>
                    </a:lnTo>
                    <a:lnTo>
                      <a:pt x="24" y="19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26" name="Freeform 42"/>
              <p:cNvSpPr>
                <a:spLocks/>
              </p:cNvSpPr>
              <p:nvPr/>
            </p:nvSpPr>
            <p:spPr bwMode="auto">
              <a:xfrm>
                <a:off x="4028" y="3574"/>
                <a:ext cx="210" cy="475"/>
              </a:xfrm>
              <a:custGeom>
                <a:avLst/>
                <a:gdLst/>
                <a:ahLst/>
                <a:cxnLst>
                  <a:cxn ang="0">
                    <a:pos x="210" y="310"/>
                  </a:cxn>
                  <a:cxn ang="0">
                    <a:pos x="206" y="316"/>
                  </a:cxn>
                  <a:cxn ang="0">
                    <a:pos x="190" y="329"/>
                  </a:cxn>
                  <a:cxn ang="0">
                    <a:pos x="165" y="347"/>
                  </a:cxn>
                  <a:cxn ang="0">
                    <a:pos x="134" y="370"/>
                  </a:cxn>
                  <a:cxn ang="0">
                    <a:pos x="100" y="395"/>
                  </a:cxn>
                  <a:cxn ang="0">
                    <a:pos x="66" y="421"/>
                  </a:cxn>
                  <a:cxn ang="0">
                    <a:pos x="33" y="446"/>
                  </a:cxn>
                  <a:cxn ang="0">
                    <a:pos x="6" y="470"/>
                  </a:cxn>
                  <a:cxn ang="0">
                    <a:pos x="0" y="475"/>
                  </a:cxn>
                  <a:cxn ang="0">
                    <a:pos x="23" y="452"/>
                  </a:cxn>
                  <a:cxn ang="0">
                    <a:pos x="51" y="425"/>
                  </a:cxn>
                  <a:cxn ang="0">
                    <a:pos x="81" y="395"/>
                  </a:cxn>
                  <a:cxn ang="0">
                    <a:pos x="112" y="365"/>
                  </a:cxn>
                  <a:cxn ang="0">
                    <a:pos x="139" y="339"/>
                  </a:cxn>
                  <a:cxn ang="0">
                    <a:pos x="162" y="315"/>
                  </a:cxn>
                  <a:cxn ang="0">
                    <a:pos x="178" y="296"/>
                  </a:cxn>
                  <a:cxn ang="0">
                    <a:pos x="182" y="286"/>
                  </a:cxn>
                  <a:cxn ang="0">
                    <a:pos x="173" y="268"/>
                  </a:cxn>
                  <a:cxn ang="0">
                    <a:pos x="163" y="248"/>
                  </a:cxn>
                  <a:cxn ang="0">
                    <a:pos x="155" y="228"/>
                  </a:cxn>
                  <a:cxn ang="0">
                    <a:pos x="144" y="210"/>
                  </a:cxn>
                  <a:cxn ang="0">
                    <a:pos x="132" y="184"/>
                  </a:cxn>
                  <a:cxn ang="0">
                    <a:pos x="117" y="153"/>
                  </a:cxn>
                  <a:cxn ang="0">
                    <a:pos x="100" y="120"/>
                  </a:cxn>
                  <a:cxn ang="0">
                    <a:pos x="83" y="89"/>
                  </a:cxn>
                  <a:cxn ang="0">
                    <a:pos x="66" y="60"/>
                  </a:cxn>
                  <a:cxn ang="0">
                    <a:pos x="53" y="35"/>
                  </a:cxn>
                  <a:cxn ang="0">
                    <a:pos x="43" y="17"/>
                  </a:cxn>
                  <a:cxn ang="0">
                    <a:pos x="40" y="9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74" y="51"/>
                  </a:cxn>
                  <a:cxn ang="0">
                    <a:pos x="101" y="101"/>
                  </a:cxn>
                  <a:cxn ang="0">
                    <a:pos x="131" y="157"/>
                  </a:cxn>
                  <a:cxn ang="0">
                    <a:pos x="159" y="214"/>
                  </a:cxn>
                  <a:cxn ang="0">
                    <a:pos x="185" y="262"/>
                  </a:cxn>
                  <a:cxn ang="0">
                    <a:pos x="203" y="298"/>
                  </a:cxn>
                  <a:cxn ang="0">
                    <a:pos x="210" y="310"/>
                  </a:cxn>
                </a:cxnLst>
                <a:rect l="0" t="0" r="r" b="b"/>
                <a:pathLst>
                  <a:path w="210" h="475">
                    <a:moveTo>
                      <a:pt x="210" y="310"/>
                    </a:moveTo>
                    <a:lnTo>
                      <a:pt x="206" y="316"/>
                    </a:lnTo>
                    <a:lnTo>
                      <a:pt x="190" y="329"/>
                    </a:lnTo>
                    <a:lnTo>
                      <a:pt x="165" y="347"/>
                    </a:lnTo>
                    <a:lnTo>
                      <a:pt x="134" y="370"/>
                    </a:lnTo>
                    <a:lnTo>
                      <a:pt x="100" y="395"/>
                    </a:lnTo>
                    <a:lnTo>
                      <a:pt x="66" y="421"/>
                    </a:lnTo>
                    <a:lnTo>
                      <a:pt x="33" y="446"/>
                    </a:lnTo>
                    <a:lnTo>
                      <a:pt x="6" y="470"/>
                    </a:lnTo>
                    <a:lnTo>
                      <a:pt x="0" y="475"/>
                    </a:lnTo>
                    <a:lnTo>
                      <a:pt x="23" y="452"/>
                    </a:lnTo>
                    <a:lnTo>
                      <a:pt x="51" y="425"/>
                    </a:lnTo>
                    <a:lnTo>
                      <a:pt x="81" y="395"/>
                    </a:lnTo>
                    <a:lnTo>
                      <a:pt x="112" y="365"/>
                    </a:lnTo>
                    <a:lnTo>
                      <a:pt x="139" y="339"/>
                    </a:lnTo>
                    <a:lnTo>
                      <a:pt x="162" y="315"/>
                    </a:lnTo>
                    <a:lnTo>
                      <a:pt x="178" y="296"/>
                    </a:lnTo>
                    <a:lnTo>
                      <a:pt x="182" y="286"/>
                    </a:lnTo>
                    <a:lnTo>
                      <a:pt x="173" y="268"/>
                    </a:lnTo>
                    <a:lnTo>
                      <a:pt x="163" y="248"/>
                    </a:lnTo>
                    <a:lnTo>
                      <a:pt x="155" y="228"/>
                    </a:lnTo>
                    <a:lnTo>
                      <a:pt x="144" y="210"/>
                    </a:lnTo>
                    <a:lnTo>
                      <a:pt x="132" y="184"/>
                    </a:lnTo>
                    <a:lnTo>
                      <a:pt x="117" y="153"/>
                    </a:lnTo>
                    <a:lnTo>
                      <a:pt x="100" y="120"/>
                    </a:lnTo>
                    <a:lnTo>
                      <a:pt x="83" y="89"/>
                    </a:lnTo>
                    <a:lnTo>
                      <a:pt x="66" y="60"/>
                    </a:lnTo>
                    <a:lnTo>
                      <a:pt x="53" y="35"/>
                    </a:lnTo>
                    <a:lnTo>
                      <a:pt x="43" y="17"/>
                    </a:lnTo>
                    <a:lnTo>
                      <a:pt x="40" y="9"/>
                    </a:lnTo>
                    <a:lnTo>
                      <a:pt x="47" y="0"/>
                    </a:lnTo>
                    <a:lnTo>
                      <a:pt x="56" y="16"/>
                    </a:lnTo>
                    <a:lnTo>
                      <a:pt x="74" y="51"/>
                    </a:lnTo>
                    <a:lnTo>
                      <a:pt x="101" y="101"/>
                    </a:lnTo>
                    <a:lnTo>
                      <a:pt x="131" y="157"/>
                    </a:lnTo>
                    <a:lnTo>
                      <a:pt x="159" y="214"/>
                    </a:lnTo>
                    <a:lnTo>
                      <a:pt x="185" y="262"/>
                    </a:lnTo>
                    <a:lnTo>
                      <a:pt x="203" y="298"/>
                    </a:lnTo>
                    <a:lnTo>
                      <a:pt x="210" y="3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27" name="Freeform 43"/>
              <p:cNvSpPr>
                <a:spLocks/>
              </p:cNvSpPr>
              <p:nvPr/>
            </p:nvSpPr>
            <p:spPr bwMode="auto">
              <a:xfrm>
                <a:off x="2486" y="3002"/>
                <a:ext cx="141" cy="270"/>
              </a:xfrm>
              <a:custGeom>
                <a:avLst/>
                <a:gdLst/>
                <a:ahLst/>
                <a:cxnLst>
                  <a:cxn ang="0">
                    <a:pos x="141" y="253"/>
                  </a:cxn>
                  <a:cxn ang="0">
                    <a:pos x="140" y="258"/>
                  </a:cxn>
                  <a:cxn ang="0">
                    <a:pos x="137" y="263"/>
                  </a:cxn>
                  <a:cxn ang="0">
                    <a:pos x="133" y="267"/>
                  </a:cxn>
                  <a:cxn ang="0">
                    <a:pos x="127" y="270"/>
                  </a:cxn>
                  <a:cxn ang="0">
                    <a:pos x="124" y="255"/>
                  </a:cxn>
                  <a:cxn ang="0">
                    <a:pos x="112" y="226"/>
                  </a:cxn>
                  <a:cxn ang="0">
                    <a:pos x="92" y="186"/>
                  </a:cxn>
                  <a:cxn ang="0">
                    <a:pos x="69" y="142"/>
                  </a:cxn>
                  <a:cxn ang="0">
                    <a:pos x="44" y="98"/>
                  </a:cxn>
                  <a:cxn ang="0">
                    <a:pos x="22" y="60"/>
                  </a:cxn>
                  <a:cxn ang="0">
                    <a:pos x="7" y="33"/>
                  </a:cxn>
                  <a:cxn ang="0">
                    <a:pos x="1" y="23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10" y="6"/>
                  </a:cxn>
                  <a:cxn ang="0">
                    <a:pos x="13" y="0"/>
                  </a:cxn>
                  <a:cxn ang="0">
                    <a:pos x="18" y="20"/>
                  </a:cxn>
                  <a:cxn ang="0">
                    <a:pos x="31" y="50"/>
                  </a:cxn>
                  <a:cxn ang="0">
                    <a:pos x="48" y="84"/>
                  </a:cxn>
                  <a:cxn ang="0">
                    <a:pos x="69" y="124"/>
                  </a:cxn>
                  <a:cxn ang="0">
                    <a:pos x="90" y="162"/>
                  </a:cxn>
                  <a:cxn ang="0">
                    <a:pos x="112" y="199"/>
                  </a:cxn>
                  <a:cxn ang="0">
                    <a:pos x="129" y="230"/>
                  </a:cxn>
                  <a:cxn ang="0">
                    <a:pos x="141" y="253"/>
                  </a:cxn>
                </a:cxnLst>
                <a:rect l="0" t="0" r="r" b="b"/>
                <a:pathLst>
                  <a:path w="141" h="270">
                    <a:moveTo>
                      <a:pt x="141" y="253"/>
                    </a:moveTo>
                    <a:lnTo>
                      <a:pt x="140" y="258"/>
                    </a:lnTo>
                    <a:lnTo>
                      <a:pt x="137" y="263"/>
                    </a:lnTo>
                    <a:lnTo>
                      <a:pt x="133" y="267"/>
                    </a:lnTo>
                    <a:lnTo>
                      <a:pt x="127" y="270"/>
                    </a:lnTo>
                    <a:lnTo>
                      <a:pt x="124" y="255"/>
                    </a:lnTo>
                    <a:lnTo>
                      <a:pt x="112" y="226"/>
                    </a:lnTo>
                    <a:lnTo>
                      <a:pt x="92" y="186"/>
                    </a:lnTo>
                    <a:lnTo>
                      <a:pt x="69" y="142"/>
                    </a:lnTo>
                    <a:lnTo>
                      <a:pt x="44" y="98"/>
                    </a:lnTo>
                    <a:lnTo>
                      <a:pt x="22" y="60"/>
                    </a:lnTo>
                    <a:lnTo>
                      <a:pt x="7" y="33"/>
                    </a:lnTo>
                    <a:lnTo>
                      <a:pt x="1" y="23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10" y="6"/>
                    </a:lnTo>
                    <a:lnTo>
                      <a:pt x="13" y="0"/>
                    </a:lnTo>
                    <a:lnTo>
                      <a:pt x="18" y="20"/>
                    </a:lnTo>
                    <a:lnTo>
                      <a:pt x="31" y="50"/>
                    </a:lnTo>
                    <a:lnTo>
                      <a:pt x="48" y="84"/>
                    </a:lnTo>
                    <a:lnTo>
                      <a:pt x="69" y="124"/>
                    </a:lnTo>
                    <a:lnTo>
                      <a:pt x="90" y="162"/>
                    </a:lnTo>
                    <a:lnTo>
                      <a:pt x="112" y="199"/>
                    </a:lnTo>
                    <a:lnTo>
                      <a:pt x="129" y="230"/>
                    </a:lnTo>
                    <a:lnTo>
                      <a:pt x="141" y="2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28" name="Freeform 44"/>
              <p:cNvSpPr>
                <a:spLocks/>
              </p:cNvSpPr>
              <p:nvPr/>
            </p:nvSpPr>
            <p:spPr bwMode="auto">
              <a:xfrm>
                <a:off x="4438" y="3021"/>
                <a:ext cx="74" cy="75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72" y="41"/>
                  </a:cxn>
                  <a:cxn ang="0">
                    <a:pos x="68" y="52"/>
                  </a:cxn>
                  <a:cxn ang="0">
                    <a:pos x="62" y="61"/>
                  </a:cxn>
                  <a:cxn ang="0">
                    <a:pos x="55" y="66"/>
                  </a:cxn>
                  <a:cxn ang="0">
                    <a:pos x="47" y="71"/>
                  </a:cxn>
                  <a:cxn ang="0">
                    <a:pos x="40" y="74"/>
                  </a:cxn>
                  <a:cxn ang="0">
                    <a:pos x="33" y="75"/>
                  </a:cxn>
                  <a:cxn ang="0">
                    <a:pos x="27" y="75"/>
                  </a:cxn>
                  <a:cxn ang="0">
                    <a:pos x="18" y="69"/>
                  </a:cxn>
                  <a:cxn ang="0">
                    <a:pos x="10" y="62"/>
                  </a:cxn>
                  <a:cxn ang="0">
                    <a:pos x="4" y="55"/>
                  </a:cxn>
                  <a:cxn ang="0">
                    <a:pos x="1" y="45"/>
                  </a:cxn>
                  <a:cxn ang="0">
                    <a:pos x="0" y="37"/>
                  </a:cxn>
                  <a:cxn ang="0">
                    <a:pos x="3" y="27"/>
                  </a:cxn>
                  <a:cxn ang="0">
                    <a:pos x="7" y="20"/>
                  </a:cxn>
                  <a:cxn ang="0">
                    <a:pos x="11" y="13"/>
                  </a:cxn>
                  <a:cxn ang="0">
                    <a:pos x="18" y="8"/>
                  </a:cxn>
                  <a:cxn ang="0">
                    <a:pos x="25" y="6"/>
                  </a:cxn>
                  <a:cxn ang="0">
                    <a:pos x="33" y="3"/>
                  </a:cxn>
                  <a:cxn ang="0">
                    <a:pos x="41" y="0"/>
                  </a:cxn>
                  <a:cxn ang="0">
                    <a:pos x="51" y="4"/>
                  </a:cxn>
                  <a:cxn ang="0">
                    <a:pos x="59" y="11"/>
                  </a:cxn>
                  <a:cxn ang="0">
                    <a:pos x="67" y="18"/>
                  </a:cxn>
                  <a:cxn ang="0">
                    <a:pos x="74" y="28"/>
                  </a:cxn>
                </a:cxnLst>
                <a:rect l="0" t="0" r="r" b="b"/>
                <a:pathLst>
                  <a:path w="74" h="75">
                    <a:moveTo>
                      <a:pt x="74" y="28"/>
                    </a:moveTo>
                    <a:lnTo>
                      <a:pt x="72" y="41"/>
                    </a:lnTo>
                    <a:lnTo>
                      <a:pt x="68" y="52"/>
                    </a:lnTo>
                    <a:lnTo>
                      <a:pt x="62" y="61"/>
                    </a:lnTo>
                    <a:lnTo>
                      <a:pt x="55" y="66"/>
                    </a:lnTo>
                    <a:lnTo>
                      <a:pt x="47" y="71"/>
                    </a:lnTo>
                    <a:lnTo>
                      <a:pt x="40" y="74"/>
                    </a:lnTo>
                    <a:lnTo>
                      <a:pt x="33" y="75"/>
                    </a:lnTo>
                    <a:lnTo>
                      <a:pt x="27" y="75"/>
                    </a:lnTo>
                    <a:lnTo>
                      <a:pt x="18" y="69"/>
                    </a:lnTo>
                    <a:lnTo>
                      <a:pt x="10" y="62"/>
                    </a:lnTo>
                    <a:lnTo>
                      <a:pt x="4" y="55"/>
                    </a:lnTo>
                    <a:lnTo>
                      <a:pt x="1" y="45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1" y="13"/>
                    </a:lnTo>
                    <a:lnTo>
                      <a:pt x="18" y="8"/>
                    </a:lnTo>
                    <a:lnTo>
                      <a:pt x="25" y="6"/>
                    </a:lnTo>
                    <a:lnTo>
                      <a:pt x="33" y="3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7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29" name="Freeform 45"/>
              <p:cNvSpPr>
                <a:spLocks/>
              </p:cNvSpPr>
              <p:nvPr/>
            </p:nvSpPr>
            <p:spPr bwMode="auto">
              <a:xfrm>
                <a:off x="2055" y="3035"/>
                <a:ext cx="534" cy="678"/>
              </a:xfrm>
              <a:custGeom>
                <a:avLst/>
                <a:gdLst/>
                <a:ahLst/>
                <a:cxnLst>
                  <a:cxn ang="0">
                    <a:pos x="414" y="0"/>
                  </a:cxn>
                  <a:cxn ang="0">
                    <a:pos x="441" y="48"/>
                  </a:cxn>
                  <a:cxn ang="0">
                    <a:pos x="466" y="95"/>
                  </a:cxn>
                  <a:cxn ang="0">
                    <a:pos x="493" y="142"/>
                  </a:cxn>
                  <a:cxn ang="0">
                    <a:pos x="519" y="190"/>
                  </a:cxn>
                  <a:cxn ang="0">
                    <a:pos x="529" y="201"/>
                  </a:cxn>
                  <a:cxn ang="0">
                    <a:pos x="534" y="214"/>
                  </a:cxn>
                  <a:cxn ang="0">
                    <a:pos x="495" y="261"/>
                  </a:cxn>
                  <a:cxn ang="0">
                    <a:pos x="435" y="326"/>
                  </a:cxn>
                  <a:cxn ang="0">
                    <a:pos x="363" y="404"/>
                  </a:cxn>
                  <a:cxn ang="0">
                    <a:pos x="288" y="484"/>
                  </a:cxn>
                  <a:cxn ang="0">
                    <a:pos x="214" y="560"/>
                  </a:cxn>
                  <a:cxn ang="0">
                    <a:pos x="149" y="623"/>
                  </a:cxn>
                  <a:cxn ang="0">
                    <a:pos x="102" y="666"/>
                  </a:cxn>
                  <a:cxn ang="0">
                    <a:pos x="79" y="678"/>
                  </a:cxn>
                  <a:cxn ang="0">
                    <a:pos x="58" y="644"/>
                  </a:cxn>
                  <a:cxn ang="0">
                    <a:pos x="37" y="610"/>
                  </a:cxn>
                  <a:cxn ang="0">
                    <a:pos x="17" y="575"/>
                  </a:cxn>
                  <a:cxn ang="0">
                    <a:pos x="0" y="540"/>
                  </a:cxn>
                  <a:cxn ang="0">
                    <a:pos x="16" y="518"/>
                  </a:cxn>
                  <a:cxn ang="0">
                    <a:pos x="30" y="499"/>
                  </a:cxn>
                  <a:cxn ang="0">
                    <a:pos x="51" y="516"/>
                  </a:cxn>
                  <a:cxn ang="0">
                    <a:pos x="62" y="545"/>
                  </a:cxn>
                  <a:cxn ang="0">
                    <a:pos x="75" y="574"/>
                  </a:cxn>
                  <a:cxn ang="0">
                    <a:pos x="102" y="588"/>
                  </a:cxn>
                  <a:cxn ang="0">
                    <a:pos x="123" y="565"/>
                  </a:cxn>
                  <a:cxn ang="0">
                    <a:pos x="135" y="538"/>
                  </a:cxn>
                  <a:cxn ang="0">
                    <a:pos x="126" y="504"/>
                  </a:cxn>
                  <a:cxn ang="0">
                    <a:pos x="111" y="475"/>
                  </a:cxn>
                  <a:cxn ang="0">
                    <a:pos x="91" y="448"/>
                  </a:cxn>
                  <a:cxn ang="0">
                    <a:pos x="70" y="424"/>
                  </a:cxn>
                  <a:cxn ang="0">
                    <a:pos x="81" y="411"/>
                  </a:cxn>
                  <a:cxn ang="0">
                    <a:pos x="78" y="395"/>
                  </a:cxn>
                  <a:cxn ang="0">
                    <a:pos x="94" y="368"/>
                  </a:cxn>
                  <a:cxn ang="0">
                    <a:pos x="111" y="343"/>
                  </a:cxn>
                </a:cxnLst>
                <a:rect l="0" t="0" r="r" b="b"/>
                <a:pathLst>
                  <a:path w="534" h="678">
                    <a:moveTo>
                      <a:pt x="315" y="82"/>
                    </a:moveTo>
                    <a:lnTo>
                      <a:pt x="414" y="0"/>
                    </a:lnTo>
                    <a:lnTo>
                      <a:pt x="427" y="24"/>
                    </a:lnTo>
                    <a:lnTo>
                      <a:pt x="441" y="48"/>
                    </a:lnTo>
                    <a:lnTo>
                      <a:pt x="453" y="72"/>
                    </a:lnTo>
                    <a:lnTo>
                      <a:pt x="466" y="95"/>
                    </a:lnTo>
                    <a:lnTo>
                      <a:pt x="480" y="119"/>
                    </a:lnTo>
                    <a:lnTo>
                      <a:pt x="493" y="142"/>
                    </a:lnTo>
                    <a:lnTo>
                      <a:pt x="506" y="166"/>
                    </a:lnTo>
                    <a:lnTo>
                      <a:pt x="519" y="190"/>
                    </a:lnTo>
                    <a:lnTo>
                      <a:pt x="524" y="194"/>
                    </a:lnTo>
                    <a:lnTo>
                      <a:pt x="529" y="201"/>
                    </a:lnTo>
                    <a:lnTo>
                      <a:pt x="531" y="207"/>
                    </a:lnTo>
                    <a:lnTo>
                      <a:pt x="534" y="214"/>
                    </a:lnTo>
                    <a:lnTo>
                      <a:pt x="517" y="234"/>
                    </a:lnTo>
                    <a:lnTo>
                      <a:pt x="495" y="261"/>
                    </a:lnTo>
                    <a:lnTo>
                      <a:pt x="466" y="292"/>
                    </a:lnTo>
                    <a:lnTo>
                      <a:pt x="435" y="326"/>
                    </a:lnTo>
                    <a:lnTo>
                      <a:pt x="400" y="364"/>
                    </a:lnTo>
                    <a:lnTo>
                      <a:pt x="363" y="404"/>
                    </a:lnTo>
                    <a:lnTo>
                      <a:pt x="326" y="443"/>
                    </a:lnTo>
                    <a:lnTo>
                      <a:pt x="288" y="484"/>
                    </a:lnTo>
                    <a:lnTo>
                      <a:pt x="249" y="523"/>
                    </a:lnTo>
                    <a:lnTo>
                      <a:pt x="214" y="560"/>
                    </a:lnTo>
                    <a:lnTo>
                      <a:pt x="180" y="593"/>
                    </a:lnTo>
                    <a:lnTo>
                      <a:pt x="149" y="623"/>
                    </a:lnTo>
                    <a:lnTo>
                      <a:pt x="123" y="647"/>
                    </a:lnTo>
                    <a:lnTo>
                      <a:pt x="102" y="666"/>
                    </a:lnTo>
                    <a:lnTo>
                      <a:pt x="88" y="676"/>
                    </a:lnTo>
                    <a:lnTo>
                      <a:pt x="79" y="678"/>
                    </a:lnTo>
                    <a:lnTo>
                      <a:pt x="68" y="661"/>
                    </a:lnTo>
                    <a:lnTo>
                      <a:pt x="58" y="644"/>
                    </a:lnTo>
                    <a:lnTo>
                      <a:pt x="47" y="627"/>
                    </a:lnTo>
                    <a:lnTo>
                      <a:pt x="37" y="610"/>
                    </a:lnTo>
                    <a:lnTo>
                      <a:pt x="27" y="593"/>
                    </a:lnTo>
                    <a:lnTo>
                      <a:pt x="17" y="575"/>
                    </a:lnTo>
                    <a:lnTo>
                      <a:pt x="9" y="558"/>
                    </a:lnTo>
                    <a:lnTo>
                      <a:pt x="0" y="540"/>
                    </a:lnTo>
                    <a:lnTo>
                      <a:pt x="7" y="528"/>
                    </a:lnTo>
                    <a:lnTo>
                      <a:pt x="16" y="518"/>
                    </a:lnTo>
                    <a:lnTo>
                      <a:pt x="23" y="509"/>
                    </a:lnTo>
                    <a:lnTo>
                      <a:pt x="30" y="499"/>
                    </a:lnTo>
                    <a:lnTo>
                      <a:pt x="43" y="504"/>
                    </a:lnTo>
                    <a:lnTo>
                      <a:pt x="51" y="516"/>
                    </a:lnTo>
                    <a:lnTo>
                      <a:pt x="57" y="530"/>
                    </a:lnTo>
                    <a:lnTo>
                      <a:pt x="62" y="545"/>
                    </a:lnTo>
                    <a:lnTo>
                      <a:pt x="67" y="561"/>
                    </a:lnTo>
                    <a:lnTo>
                      <a:pt x="75" y="574"/>
                    </a:lnTo>
                    <a:lnTo>
                      <a:pt x="85" y="584"/>
                    </a:lnTo>
                    <a:lnTo>
                      <a:pt x="102" y="588"/>
                    </a:lnTo>
                    <a:lnTo>
                      <a:pt x="112" y="576"/>
                    </a:lnTo>
                    <a:lnTo>
                      <a:pt x="123" y="565"/>
                    </a:lnTo>
                    <a:lnTo>
                      <a:pt x="133" y="552"/>
                    </a:lnTo>
                    <a:lnTo>
                      <a:pt x="135" y="538"/>
                    </a:lnTo>
                    <a:lnTo>
                      <a:pt x="132" y="521"/>
                    </a:lnTo>
                    <a:lnTo>
                      <a:pt x="126" y="504"/>
                    </a:lnTo>
                    <a:lnTo>
                      <a:pt x="119" y="489"/>
                    </a:lnTo>
                    <a:lnTo>
                      <a:pt x="111" y="475"/>
                    </a:lnTo>
                    <a:lnTo>
                      <a:pt x="101" y="460"/>
                    </a:lnTo>
                    <a:lnTo>
                      <a:pt x="91" y="448"/>
                    </a:lnTo>
                    <a:lnTo>
                      <a:pt x="81" y="435"/>
                    </a:lnTo>
                    <a:lnTo>
                      <a:pt x="70" y="424"/>
                    </a:lnTo>
                    <a:lnTo>
                      <a:pt x="75" y="418"/>
                    </a:lnTo>
                    <a:lnTo>
                      <a:pt x="81" y="411"/>
                    </a:lnTo>
                    <a:lnTo>
                      <a:pt x="84" y="402"/>
                    </a:lnTo>
                    <a:lnTo>
                      <a:pt x="78" y="395"/>
                    </a:lnTo>
                    <a:lnTo>
                      <a:pt x="87" y="382"/>
                    </a:lnTo>
                    <a:lnTo>
                      <a:pt x="94" y="368"/>
                    </a:lnTo>
                    <a:lnTo>
                      <a:pt x="101" y="356"/>
                    </a:lnTo>
                    <a:lnTo>
                      <a:pt x="111" y="343"/>
                    </a:lnTo>
                    <a:lnTo>
                      <a:pt x="315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30" name="Freeform 46"/>
              <p:cNvSpPr>
                <a:spLocks/>
              </p:cNvSpPr>
              <p:nvPr/>
            </p:nvSpPr>
            <p:spPr bwMode="auto">
              <a:xfrm>
                <a:off x="2258" y="3296"/>
                <a:ext cx="430" cy="497"/>
              </a:xfrm>
              <a:custGeom>
                <a:avLst/>
                <a:gdLst/>
                <a:ahLst/>
                <a:cxnLst>
                  <a:cxn ang="0">
                    <a:pos x="0" y="497"/>
                  </a:cxn>
                  <a:cxn ang="0">
                    <a:pos x="4" y="478"/>
                  </a:cxn>
                  <a:cxn ang="0">
                    <a:pos x="25" y="446"/>
                  </a:cxn>
                  <a:cxn ang="0">
                    <a:pos x="56" y="403"/>
                  </a:cxn>
                  <a:cxn ang="0">
                    <a:pos x="95" y="358"/>
                  </a:cxn>
                  <a:cxn ang="0">
                    <a:pos x="133" y="314"/>
                  </a:cxn>
                  <a:cxn ang="0">
                    <a:pos x="167" y="276"/>
                  </a:cxn>
                  <a:cxn ang="0">
                    <a:pos x="191" y="249"/>
                  </a:cxn>
                  <a:cxn ang="0">
                    <a:pos x="199" y="239"/>
                  </a:cxn>
                  <a:cxn ang="0">
                    <a:pos x="201" y="240"/>
                  </a:cxn>
                  <a:cxn ang="0">
                    <a:pos x="215" y="225"/>
                  </a:cxn>
                  <a:cxn ang="0">
                    <a:pos x="231" y="206"/>
                  </a:cxn>
                  <a:cxn ang="0">
                    <a:pos x="249" y="188"/>
                  </a:cxn>
                  <a:cxn ang="0">
                    <a:pos x="266" y="168"/>
                  </a:cxn>
                  <a:cxn ang="0">
                    <a:pos x="286" y="148"/>
                  </a:cxn>
                  <a:cxn ang="0">
                    <a:pos x="304" y="129"/>
                  </a:cxn>
                  <a:cxn ang="0">
                    <a:pos x="324" y="109"/>
                  </a:cxn>
                  <a:cxn ang="0">
                    <a:pos x="343" y="90"/>
                  </a:cxn>
                  <a:cxn ang="0">
                    <a:pos x="360" y="72"/>
                  </a:cxn>
                  <a:cxn ang="0">
                    <a:pos x="377" y="55"/>
                  </a:cxn>
                  <a:cxn ang="0">
                    <a:pos x="391" y="39"/>
                  </a:cxn>
                  <a:cxn ang="0">
                    <a:pos x="405" y="27"/>
                  </a:cxn>
                  <a:cxn ang="0">
                    <a:pos x="415" y="15"/>
                  </a:cxn>
                  <a:cxn ang="0">
                    <a:pos x="423" y="7"/>
                  </a:cxn>
                  <a:cxn ang="0">
                    <a:pos x="429" y="1"/>
                  </a:cxn>
                  <a:cxn ang="0">
                    <a:pos x="430" y="0"/>
                  </a:cxn>
                  <a:cxn ang="0">
                    <a:pos x="429" y="7"/>
                  </a:cxn>
                  <a:cxn ang="0">
                    <a:pos x="419" y="24"/>
                  </a:cxn>
                  <a:cxn ang="0">
                    <a:pos x="402" y="46"/>
                  </a:cxn>
                  <a:cxn ang="0">
                    <a:pos x="378" y="75"/>
                  </a:cxn>
                  <a:cxn ang="0">
                    <a:pos x="350" y="109"/>
                  </a:cxn>
                  <a:cxn ang="0">
                    <a:pos x="316" y="147"/>
                  </a:cxn>
                  <a:cxn ang="0">
                    <a:pos x="280" y="188"/>
                  </a:cxn>
                  <a:cxn ang="0">
                    <a:pos x="242" y="229"/>
                  </a:cxn>
                  <a:cxn ang="0">
                    <a:pos x="202" y="273"/>
                  </a:cxn>
                  <a:cxn ang="0">
                    <a:pos x="164" y="314"/>
                  </a:cxn>
                  <a:cxn ang="0">
                    <a:pos x="127" y="355"/>
                  </a:cxn>
                  <a:cxn ang="0">
                    <a:pos x="92" y="393"/>
                  </a:cxn>
                  <a:cxn ang="0">
                    <a:pos x="61" y="427"/>
                  </a:cxn>
                  <a:cxn ang="0">
                    <a:pos x="34" y="457"/>
                  </a:cxn>
                  <a:cxn ang="0">
                    <a:pos x="14" y="480"/>
                  </a:cxn>
                  <a:cxn ang="0">
                    <a:pos x="0" y="497"/>
                  </a:cxn>
                </a:cxnLst>
                <a:rect l="0" t="0" r="r" b="b"/>
                <a:pathLst>
                  <a:path w="430" h="497">
                    <a:moveTo>
                      <a:pt x="0" y="497"/>
                    </a:moveTo>
                    <a:lnTo>
                      <a:pt x="4" y="478"/>
                    </a:lnTo>
                    <a:lnTo>
                      <a:pt x="25" y="446"/>
                    </a:lnTo>
                    <a:lnTo>
                      <a:pt x="56" y="403"/>
                    </a:lnTo>
                    <a:lnTo>
                      <a:pt x="95" y="358"/>
                    </a:lnTo>
                    <a:lnTo>
                      <a:pt x="133" y="314"/>
                    </a:lnTo>
                    <a:lnTo>
                      <a:pt x="167" y="276"/>
                    </a:lnTo>
                    <a:lnTo>
                      <a:pt x="191" y="249"/>
                    </a:lnTo>
                    <a:lnTo>
                      <a:pt x="199" y="239"/>
                    </a:lnTo>
                    <a:lnTo>
                      <a:pt x="201" y="240"/>
                    </a:lnTo>
                    <a:lnTo>
                      <a:pt x="215" y="225"/>
                    </a:lnTo>
                    <a:lnTo>
                      <a:pt x="231" y="206"/>
                    </a:lnTo>
                    <a:lnTo>
                      <a:pt x="249" y="188"/>
                    </a:lnTo>
                    <a:lnTo>
                      <a:pt x="266" y="168"/>
                    </a:lnTo>
                    <a:lnTo>
                      <a:pt x="286" y="148"/>
                    </a:lnTo>
                    <a:lnTo>
                      <a:pt x="304" y="129"/>
                    </a:lnTo>
                    <a:lnTo>
                      <a:pt x="324" y="109"/>
                    </a:lnTo>
                    <a:lnTo>
                      <a:pt x="343" y="90"/>
                    </a:lnTo>
                    <a:lnTo>
                      <a:pt x="360" y="72"/>
                    </a:lnTo>
                    <a:lnTo>
                      <a:pt x="377" y="55"/>
                    </a:lnTo>
                    <a:lnTo>
                      <a:pt x="391" y="39"/>
                    </a:lnTo>
                    <a:lnTo>
                      <a:pt x="405" y="27"/>
                    </a:lnTo>
                    <a:lnTo>
                      <a:pt x="415" y="15"/>
                    </a:lnTo>
                    <a:lnTo>
                      <a:pt x="423" y="7"/>
                    </a:lnTo>
                    <a:lnTo>
                      <a:pt x="429" y="1"/>
                    </a:lnTo>
                    <a:lnTo>
                      <a:pt x="430" y="0"/>
                    </a:lnTo>
                    <a:lnTo>
                      <a:pt x="429" y="7"/>
                    </a:lnTo>
                    <a:lnTo>
                      <a:pt x="419" y="24"/>
                    </a:lnTo>
                    <a:lnTo>
                      <a:pt x="402" y="46"/>
                    </a:lnTo>
                    <a:lnTo>
                      <a:pt x="378" y="75"/>
                    </a:lnTo>
                    <a:lnTo>
                      <a:pt x="350" y="109"/>
                    </a:lnTo>
                    <a:lnTo>
                      <a:pt x="316" y="147"/>
                    </a:lnTo>
                    <a:lnTo>
                      <a:pt x="280" y="188"/>
                    </a:lnTo>
                    <a:lnTo>
                      <a:pt x="242" y="229"/>
                    </a:lnTo>
                    <a:lnTo>
                      <a:pt x="202" y="273"/>
                    </a:lnTo>
                    <a:lnTo>
                      <a:pt x="164" y="314"/>
                    </a:lnTo>
                    <a:lnTo>
                      <a:pt x="127" y="355"/>
                    </a:lnTo>
                    <a:lnTo>
                      <a:pt x="92" y="393"/>
                    </a:lnTo>
                    <a:lnTo>
                      <a:pt x="61" y="427"/>
                    </a:lnTo>
                    <a:lnTo>
                      <a:pt x="34" y="457"/>
                    </a:lnTo>
                    <a:lnTo>
                      <a:pt x="14" y="480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31" name="Freeform 47"/>
              <p:cNvSpPr>
                <a:spLocks/>
              </p:cNvSpPr>
              <p:nvPr/>
            </p:nvSpPr>
            <p:spPr bwMode="auto">
              <a:xfrm>
                <a:off x="2028" y="3359"/>
                <a:ext cx="88" cy="78"/>
              </a:xfrm>
              <a:custGeom>
                <a:avLst/>
                <a:gdLst/>
                <a:ahLst/>
                <a:cxnLst>
                  <a:cxn ang="0">
                    <a:pos x="84" y="22"/>
                  </a:cxn>
                  <a:cxn ang="0">
                    <a:pos x="88" y="36"/>
                  </a:cxn>
                  <a:cxn ang="0">
                    <a:pos x="82" y="47"/>
                  </a:cxn>
                  <a:cxn ang="0">
                    <a:pos x="77" y="58"/>
                  </a:cxn>
                  <a:cxn ang="0">
                    <a:pos x="80" y="71"/>
                  </a:cxn>
                  <a:cxn ang="0">
                    <a:pos x="77" y="77"/>
                  </a:cxn>
                  <a:cxn ang="0">
                    <a:pos x="71" y="78"/>
                  </a:cxn>
                  <a:cxn ang="0">
                    <a:pos x="64" y="77"/>
                  </a:cxn>
                  <a:cxn ang="0">
                    <a:pos x="58" y="73"/>
                  </a:cxn>
                  <a:cxn ang="0">
                    <a:pos x="50" y="70"/>
                  </a:cxn>
                  <a:cxn ang="0">
                    <a:pos x="43" y="66"/>
                  </a:cxn>
                  <a:cxn ang="0">
                    <a:pos x="36" y="63"/>
                  </a:cxn>
                  <a:cxn ang="0">
                    <a:pos x="27" y="60"/>
                  </a:cxn>
                  <a:cxn ang="0">
                    <a:pos x="20" y="56"/>
                  </a:cxn>
                  <a:cxn ang="0">
                    <a:pos x="13" y="53"/>
                  </a:cxn>
                  <a:cxn ang="0">
                    <a:pos x="7" y="49"/>
                  </a:cxn>
                  <a:cxn ang="0">
                    <a:pos x="0" y="44"/>
                  </a:cxn>
                  <a:cxn ang="0">
                    <a:pos x="7" y="32"/>
                  </a:cxn>
                  <a:cxn ang="0">
                    <a:pos x="14" y="20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40" y="5"/>
                  </a:cxn>
                  <a:cxn ang="0">
                    <a:pos x="46" y="9"/>
                  </a:cxn>
                  <a:cxn ang="0">
                    <a:pos x="51" y="12"/>
                  </a:cxn>
                  <a:cxn ang="0">
                    <a:pos x="57" y="15"/>
                  </a:cxn>
                  <a:cxn ang="0">
                    <a:pos x="63" y="17"/>
                  </a:cxn>
                  <a:cxn ang="0">
                    <a:pos x="70" y="19"/>
                  </a:cxn>
                  <a:cxn ang="0">
                    <a:pos x="77" y="20"/>
                  </a:cxn>
                  <a:cxn ang="0">
                    <a:pos x="84" y="22"/>
                  </a:cxn>
                </a:cxnLst>
                <a:rect l="0" t="0" r="r" b="b"/>
                <a:pathLst>
                  <a:path w="88" h="78">
                    <a:moveTo>
                      <a:pt x="84" y="22"/>
                    </a:moveTo>
                    <a:lnTo>
                      <a:pt x="88" y="36"/>
                    </a:lnTo>
                    <a:lnTo>
                      <a:pt x="82" y="47"/>
                    </a:lnTo>
                    <a:lnTo>
                      <a:pt x="77" y="58"/>
                    </a:lnTo>
                    <a:lnTo>
                      <a:pt x="80" y="71"/>
                    </a:lnTo>
                    <a:lnTo>
                      <a:pt x="77" y="77"/>
                    </a:lnTo>
                    <a:lnTo>
                      <a:pt x="71" y="78"/>
                    </a:lnTo>
                    <a:lnTo>
                      <a:pt x="64" y="77"/>
                    </a:lnTo>
                    <a:lnTo>
                      <a:pt x="58" y="73"/>
                    </a:lnTo>
                    <a:lnTo>
                      <a:pt x="50" y="70"/>
                    </a:lnTo>
                    <a:lnTo>
                      <a:pt x="43" y="66"/>
                    </a:lnTo>
                    <a:lnTo>
                      <a:pt x="36" y="63"/>
                    </a:lnTo>
                    <a:lnTo>
                      <a:pt x="27" y="60"/>
                    </a:lnTo>
                    <a:lnTo>
                      <a:pt x="20" y="56"/>
                    </a:lnTo>
                    <a:lnTo>
                      <a:pt x="13" y="53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7" y="32"/>
                    </a:lnTo>
                    <a:lnTo>
                      <a:pt x="14" y="20"/>
                    </a:lnTo>
                    <a:lnTo>
                      <a:pt x="24" y="9"/>
                    </a:lnTo>
                    <a:lnTo>
                      <a:pt x="36" y="0"/>
                    </a:lnTo>
                    <a:lnTo>
                      <a:pt x="40" y="5"/>
                    </a:lnTo>
                    <a:lnTo>
                      <a:pt x="46" y="9"/>
                    </a:lnTo>
                    <a:lnTo>
                      <a:pt x="51" y="12"/>
                    </a:lnTo>
                    <a:lnTo>
                      <a:pt x="57" y="15"/>
                    </a:lnTo>
                    <a:lnTo>
                      <a:pt x="63" y="17"/>
                    </a:lnTo>
                    <a:lnTo>
                      <a:pt x="70" y="19"/>
                    </a:lnTo>
                    <a:lnTo>
                      <a:pt x="77" y="20"/>
                    </a:lnTo>
                    <a:lnTo>
                      <a:pt x="8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32" name="Freeform 48"/>
              <p:cNvSpPr>
                <a:spLocks/>
              </p:cNvSpPr>
              <p:nvPr/>
            </p:nvSpPr>
            <p:spPr bwMode="auto">
              <a:xfrm>
                <a:off x="2273" y="3364"/>
                <a:ext cx="502" cy="491"/>
              </a:xfrm>
              <a:custGeom>
                <a:avLst/>
                <a:gdLst/>
                <a:ahLst/>
                <a:cxnLst>
                  <a:cxn ang="0">
                    <a:pos x="490" y="21"/>
                  </a:cxn>
                  <a:cxn ang="0">
                    <a:pos x="445" y="68"/>
                  </a:cxn>
                  <a:cxn ang="0">
                    <a:pos x="380" y="140"/>
                  </a:cxn>
                  <a:cxn ang="0">
                    <a:pos x="302" y="223"/>
                  </a:cxn>
                  <a:cxn ang="0">
                    <a:pos x="221" y="311"/>
                  </a:cxn>
                  <a:cxn ang="0">
                    <a:pos x="146" y="391"/>
                  </a:cxn>
                  <a:cxn ang="0">
                    <a:pos x="85" y="453"/>
                  </a:cxn>
                  <a:cxn ang="0">
                    <a:pos x="47" y="487"/>
                  </a:cxn>
                  <a:cxn ang="0">
                    <a:pos x="44" y="484"/>
                  </a:cxn>
                  <a:cxn ang="0">
                    <a:pos x="43" y="467"/>
                  </a:cxn>
                  <a:cxn ang="0">
                    <a:pos x="40" y="457"/>
                  </a:cxn>
                  <a:cxn ang="0">
                    <a:pos x="31" y="453"/>
                  </a:cxn>
                  <a:cxn ang="0">
                    <a:pos x="19" y="451"/>
                  </a:cxn>
                  <a:cxn ang="0">
                    <a:pos x="6" y="451"/>
                  </a:cxn>
                  <a:cxn ang="0">
                    <a:pos x="9" y="442"/>
                  </a:cxn>
                  <a:cxn ang="0">
                    <a:pos x="27" y="419"/>
                  </a:cxn>
                  <a:cxn ang="0">
                    <a:pos x="54" y="386"/>
                  </a:cxn>
                  <a:cxn ang="0">
                    <a:pos x="94" y="347"/>
                  </a:cxn>
                  <a:cxn ang="0">
                    <a:pos x="133" y="308"/>
                  </a:cxn>
                  <a:cxn ang="0">
                    <a:pos x="172" y="269"/>
                  </a:cxn>
                  <a:cxn ang="0">
                    <a:pos x="223" y="216"/>
                  </a:cxn>
                  <a:cxn ang="0">
                    <a:pos x="194" y="250"/>
                  </a:cxn>
                  <a:cxn ang="0">
                    <a:pos x="165" y="283"/>
                  </a:cxn>
                  <a:cxn ang="0">
                    <a:pos x="138" y="317"/>
                  </a:cxn>
                  <a:cxn ang="0">
                    <a:pos x="111" y="354"/>
                  </a:cxn>
                  <a:cxn ang="0">
                    <a:pos x="90" y="378"/>
                  </a:cxn>
                  <a:cxn ang="0">
                    <a:pos x="73" y="412"/>
                  </a:cxn>
                  <a:cxn ang="0">
                    <a:pos x="60" y="443"/>
                  </a:cxn>
                  <a:cxn ang="0">
                    <a:pos x="56" y="456"/>
                  </a:cxn>
                  <a:cxn ang="0">
                    <a:pos x="77" y="430"/>
                  </a:cxn>
                  <a:cxn ang="0">
                    <a:pos x="124" y="374"/>
                  </a:cxn>
                  <a:cxn ang="0">
                    <a:pos x="175" y="314"/>
                  </a:cxn>
                  <a:cxn ang="0">
                    <a:pos x="206" y="280"/>
                  </a:cxn>
                  <a:cxn ang="0">
                    <a:pos x="237" y="246"/>
                  </a:cxn>
                  <a:cxn ang="0">
                    <a:pos x="269" y="211"/>
                  </a:cxn>
                  <a:cxn ang="0">
                    <a:pos x="302" y="177"/>
                  </a:cxn>
                  <a:cxn ang="0">
                    <a:pos x="335" y="143"/>
                  </a:cxn>
                  <a:cxn ang="0">
                    <a:pos x="369" y="109"/>
                  </a:cxn>
                  <a:cxn ang="0">
                    <a:pos x="403" y="76"/>
                  </a:cxn>
                  <a:cxn ang="0">
                    <a:pos x="437" y="44"/>
                  </a:cxn>
                  <a:cxn ang="0">
                    <a:pos x="472" y="11"/>
                  </a:cxn>
                  <a:cxn ang="0">
                    <a:pos x="479" y="14"/>
                  </a:cxn>
                  <a:cxn ang="0">
                    <a:pos x="486" y="12"/>
                  </a:cxn>
                  <a:cxn ang="0">
                    <a:pos x="502" y="8"/>
                  </a:cxn>
                </a:cxnLst>
                <a:rect l="0" t="0" r="r" b="b"/>
                <a:pathLst>
                  <a:path w="502" h="491">
                    <a:moveTo>
                      <a:pt x="502" y="8"/>
                    </a:moveTo>
                    <a:lnTo>
                      <a:pt x="490" y="21"/>
                    </a:lnTo>
                    <a:lnTo>
                      <a:pt x="471" y="41"/>
                    </a:lnTo>
                    <a:lnTo>
                      <a:pt x="445" y="68"/>
                    </a:lnTo>
                    <a:lnTo>
                      <a:pt x="414" y="102"/>
                    </a:lnTo>
                    <a:lnTo>
                      <a:pt x="380" y="140"/>
                    </a:lnTo>
                    <a:lnTo>
                      <a:pt x="342" y="181"/>
                    </a:lnTo>
                    <a:lnTo>
                      <a:pt x="302" y="223"/>
                    </a:lnTo>
                    <a:lnTo>
                      <a:pt x="262" y="267"/>
                    </a:lnTo>
                    <a:lnTo>
                      <a:pt x="221" y="311"/>
                    </a:lnTo>
                    <a:lnTo>
                      <a:pt x="183" y="352"/>
                    </a:lnTo>
                    <a:lnTo>
                      <a:pt x="146" y="391"/>
                    </a:lnTo>
                    <a:lnTo>
                      <a:pt x="114" y="425"/>
                    </a:lnTo>
                    <a:lnTo>
                      <a:pt x="85" y="453"/>
                    </a:lnTo>
                    <a:lnTo>
                      <a:pt x="63" y="474"/>
                    </a:lnTo>
                    <a:lnTo>
                      <a:pt x="47" y="487"/>
                    </a:lnTo>
                    <a:lnTo>
                      <a:pt x="39" y="491"/>
                    </a:lnTo>
                    <a:lnTo>
                      <a:pt x="44" y="484"/>
                    </a:lnTo>
                    <a:lnTo>
                      <a:pt x="46" y="476"/>
                    </a:lnTo>
                    <a:lnTo>
                      <a:pt x="43" y="467"/>
                    </a:lnTo>
                    <a:lnTo>
                      <a:pt x="40" y="460"/>
                    </a:lnTo>
                    <a:lnTo>
                      <a:pt x="40" y="457"/>
                    </a:lnTo>
                    <a:lnTo>
                      <a:pt x="37" y="456"/>
                    </a:lnTo>
                    <a:lnTo>
                      <a:pt x="31" y="453"/>
                    </a:lnTo>
                    <a:lnTo>
                      <a:pt x="26" y="451"/>
                    </a:lnTo>
                    <a:lnTo>
                      <a:pt x="19" y="451"/>
                    </a:lnTo>
                    <a:lnTo>
                      <a:pt x="12" y="450"/>
                    </a:lnTo>
                    <a:lnTo>
                      <a:pt x="6" y="451"/>
                    </a:lnTo>
                    <a:lnTo>
                      <a:pt x="0" y="453"/>
                    </a:lnTo>
                    <a:lnTo>
                      <a:pt x="9" y="442"/>
                    </a:lnTo>
                    <a:lnTo>
                      <a:pt x="19" y="430"/>
                    </a:lnTo>
                    <a:lnTo>
                      <a:pt x="27" y="419"/>
                    </a:lnTo>
                    <a:lnTo>
                      <a:pt x="34" y="406"/>
                    </a:lnTo>
                    <a:lnTo>
                      <a:pt x="54" y="386"/>
                    </a:lnTo>
                    <a:lnTo>
                      <a:pt x="75" y="366"/>
                    </a:lnTo>
                    <a:lnTo>
                      <a:pt x="94" y="347"/>
                    </a:lnTo>
                    <a:lnTo>
                      <a:pt x="114" y="327"/>
                    </a:lnTo>
                    <a:lnTo>
                      <a:pt x="133" y="308"/>
                    </a:lnTo>
                    <a:lnTo>
                      <a:pt x="152" y="289"/>
                    </a:lnTo>
                    <a:lnTo>
                      <a:pt x="172" y="269"/>
                    </a:lnTo>
                    <a:lnTo>
                      <a:pt x="190" y="249"/>
                    </a:lnTo>
                    <a:lnTo>
                      <a:pt x="223" y="216"/>
                    </a:lnTo>
                    <a:lnTo>
                      <a:pt x="209" y="233"/>
                    </a:lnTo>
                    <a:lnTo>
                      <a:pt x="194" y="250"/>
                    </a:lnTo>
                    <a:lnTo>
                      <a:pt x="179" y="266"/>
                    </a:lnTo>
                    <a:lnTo>
                      <a:pt x="165" y="283"/>
                    </a:lnTo>
                    <a:lnTo>
                      <a:pt x="150" y="300"/>
                    </a:lnTo>
                    <a:lnTo>
                      <a:pt x="138" y="317"/>
                    </a:lnTo>
                    <a:lnTo>
                      <a:pt x="124" y="335"/>
                    </a:lnTo>
                    <a:lnTo>
                      <a:pt x="111" y="354"/>
                    </a:lnTo>
                    <a:lnTo>
                      <a:pt x="101" y="364"/>
                    </a:lnTo>
                    <a:lnTo>
                      <a:pt x="90" y="378"/>
                    </a:lnTo>
                    <a:lnTo>
                      <a:pt x="81" y="395"/>
                    </a:lnTo>
                    <a:lnTo>
                      <a:pt x="73" y="412"/>
                    </a:lnTo>
                    <a:lnTo>
                      <a:pt x="65" y="429"/>
                    </a:lnTo>
                    <a:lnTo>
                      <a:pt x="60" y="443"/>
                    </a:lnTo>
                    <a:lnTo>
                      <a:pt x="57" y="451"/>
                    </a:lnTo>
                    <a:lnTo>
                      <a:pt x="56" y="456"/>
                    </a:lnTo>
                    <a:lnTo>
                      <a:pt x="61" y="449"/>
                    </a:lnTo>
                    <a:lnTo>
                      <a:pt x="77" y="430"/>
                    </a:lnTo>
                    <a:lnTo>
                      <a:pt x="98" y="405"/>
                    </a:lnTo>
                    <a:lnTo>
                      <a:pt x="124" y="374"/>
                    </a:lnTo>
                    <a:lnTo>
                      <a:pt x="149" y="344"/>
                    </a:lnTo>
                    <a:lnTo>
                      <a:pt x="175" y="314"/>
                    </a:lnTo>
                    <a:lnTo>
                      <a:pt x="193" y="293"/>
                    </a:lnTo>
                    <a:lnTo>
                      <a:pt x="206" y="280"/>
                    </a:lnTo>
                    <a:lnTo>
                      <a:pt x="221" y="263"/>
                    </a:lnTo>
                    <a:lnTo>
                      <a:pt x="237" y="246"/>
                    </a:lnTo>
                    <a:lnTo>
                      <a:pt x="254" y="228"/>
                    </a:lnTo>
                    <a:lnTo>
                      <a:pt x="269" y="211"/>
                    </a:lnTo>
                    <a:lnTo>
                      <a:pt x="285" y="194"/>
                    </a:lnTo>
                    <a:lnTo>
                      <a:pt x="302" y="177"/>
                    </a:lnTo>
                    <a:lnTo>
                      <a:pt x="318" y="160"/>
                    </a:lnTo>
                    <a:lnTo>
                      <a:pt x="335" y="143"/>
                    </a:lnTo>
                    <a:lnTo>
                      <a:pt x="352" y="126"/>
                    </a:lnTo>
                    <a:lnTo>
                      <a:pt x="369" y="109"/>
                    </a:lnTo>
                    <a:lnTo>
                      <a:pt x="386" y="93"/>
                    </a:lnTo>
                    <a:lnTo>
                      <a:pt x="403" y="76"/>
                    </a:lnTo>
                    <a:lnTo>
                      <a:pt x="420" y="59"/>
                    </a:lnTo>
                    <a:lnTo>
                      <a:pt x="437" y="44"/>
                    </a:lnTo>
                    <a:lnTo>
                      <a:pt x="454" y="27"/>
                    </a:lnTo>
                    <a:lnTo>
                      <a:pt x="472" y="11"/>
                    </a:lnTo>
                    <a:lnTo>
                      <a:pt x="475" y="12"/>
                    </a:lnTo>
                    <a:lnTo>
                      <a:pt x="479" y="14"/>
                    </a:lnTo>
                    <a:lnTo>
                      <a:pt x="483" y="14"/>
                    </a:lnTo>
                    <a:lnTo>
                      <a:pt x="486" y="12"/>
                    </a:lnTo>
                    <a:lnTo>
                      <a:pt x="492" y="0"/>
                    </a:lnTo>
                    <a:lnTo>
                      <a:pt x="50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33" name="Freeform 49"/>
              <p:cNvSpPr>
                <a:spLocks/>
              </p:cNvSpPr>
              <p:nvPr/>
            </p:nvSpPr>
            <p:spPr bwMode="auto">
              <a:xfrm>
                <a:off x="1943" y="3408"/>
                <a:ext cx="223" cy="184"/>
              </a:xfrm>
              <a:custGeom>
                <a:avLst/>
                <a:gdLst/>
                <a:ahLst/>
                <a:cxnLst>
                  <a:cxn ang="0">
                    <a:pos x="173" y="62"/>
                  </a:cxn>
                  <a:cxn ang="0">
                    <a:pos x="180" y="75"/>
                  </a:cxn>
                  <a:cxn ang="0">
                    <a:pos x="194" y="90"/>
                  </a:cxn>
                  <a:cxn ang="0">
                    <a:pos x="208" y="114"/>
                  </a:cxn>
                  <a:cxn ang="0">
                    <a:pos x="221" y="140"/>
                  </a:cxn>
                  <a:cxn ang="0">
                    <a:pos x="218" y="165"/>
                  </a:cxn>
                  <a:cxn ang="0">
                    <a:pos x="197" y="165"/>
                  </a:cxn>
                  <a:cxn ang="0">
                    <a:pos x="183" y="136"/>
                  </a:cxn>
                  <a:cxn ang="0">
                    <a:pos x="169" y="110"/>
                  </a:cxn>
                  <a:cxn ang="0">
                    <a:pos x="153" y="94"/>
                  </a:cxn>
                  <a:cxn ang="0">
                    <a:pos x="133" y="100"/>
                  </a:cxn>
                  <a:cxn ang="0">
                    <a:pos x="112" y="120"/>
                  </a:cxn>
                  <a:cxn ang="0">
                    <a:pos x="94" y="143"/>
                  </a:cxn>
                  <a:cxn ang="0">
                    <a:pos x="85" y="170"/>
                  </a:cxn>
                  <a:cxn ang="0">
                    <a:pos x="77" y="184"/>
                  </a:cxn>
                  <a:cxn ang="0">
                    <a:pos x="63" y="160"/>
                  </a:cxn>
                  <a:cxn ang="0">
                    <a:pos x="68" y="134"/>
                  </a:cxn>
                  <a:cxn ang="0">
                    <a:pos x="84" y="107"/>
                  </a:cxn>
                  <a:cxn ang="0">
                    <a:pos x="87" y="77"/>
                  </a:cxn>
                  <a:cxn ang="0">
                    <a:pos x="68" y="93"/>
                  </a:cxn>
                  <a:cxn ang="0">
                    <a:pos x="54" y="111"/>
                  </a:cxn>
                  <a:cxn ang="0">
                    <a:pos x="44" y="134"/>
                  </a:cxn>
                  <a:cxn ang="0">
                    <a:pos x="36" y="155"/>
                  </a:cxn>
                  <a:cxn ang="0">
                    <a:pos x="27" y="151"/>
                  </a:cxn>
                  <a:cxn ang="0">
                    <a:pos x="24" y="140"/>
                  </a:cxn>
                  <a:cxn ang="0">
                    <a:pos x="40" y="114"/>
                  </a:cxn>
                  <a:cxn ang="0">
                    <a:pos x="55" y="92"/>
                  </a:cxn>
                  <a:cxn ang="0">
                    <a:pos x="68" y="68"/>
                  </a:cxn>
                  <a:cxn ang="0">
                    <a:pos x="71" y="45"/>
                  </a:cxn>
                  <a:cxn ang="0">
                    <a:pos x="57" y="48"/>
                  </a:cxn>
                  <a:cxn ang="0">
                    <a:pos x="44" y="65"/>
                  </a:cxn>
                  <a:cxn ang="0">
                    <a:pos x="33" y="82"/>
                  </a:cxn>
                  <a:cxn ang="0">
                    <a:pos x="20" y="99"/>
                  </a:cxn>
                  <a:cxn ang="0">
                    <a:pos x="0" y="104"/>
                  </a:cxn>
                  <a:cxn ang="0">
                    <a:pos x="7" y="82"/>
                  </a:cxn>
                  <a:cxn ang="0">
                    <a:pos x="17" y="60"/>
                  </a:cxn>
                  <a:cxn ang="0">
                    <a:pos x="27" y="45"/>
                  </a:cxn>
                  <a:cxn ang="0">
                    <a:pos x="36" y="29"/>
                  </a:cxn>
                  <a:cxn ang="0">
                    <a:pos x="46" y="14"/>
                  </a:cxn>
                  <a:cxn ang="0">
                    <a:pos x="60" y="0"/>
                  </a:cxn>
                  <a:cxn ang="0">
                    <a:pos x="88" y="18"/>
                  </a:cxn>
                  <a:cxn ang="0">
                    <a:pos x="121" y="38"/>
                  </a:cxn>
                  <a:cxn ang="0">
                    <a:pos x="150" y="53"/>
                  </a:cxn>
                  <a:cxn ang="0">
                    <a:pos x="165" y="60"/>
                  </a:cxn>
                </a:cxnLst>
                <a:rect l="0" t="0" r="r" b="b"/>
                <a:pathLst>
                  <a:path w="223" h="184">
                    <a:moveTo>
                      <a:pt x="165" y="60"/>
                    </a:moveTo>
                    <a:lnTo>
                      <a:pt x="173" y="62"/>
                    </a:lnTo>
                    <a:lnTo>
                      <a:pt x="177" y="68"/>
                    </a:lnTo>
                    <a:lnTo>
                      <a:pt x="180" y="75"/>
                    </a:lnTo>
                    <a:lnTo>
                      <a:pt x="189" y="79"/>
                    </a:lnTo>
                    <a:lnTo>
                      <a:pt x="194" y="90"/>
                    </a:lnTo>
                    <a:lnTo>
                      <a:pt x="201" y="103"/>
                    </a:lnTo>
                    <a:lnTo>
                      <a:pt x="208" y="114"/>
                    </a:lnTo>
                    <a:lnTo>
                      <a:pt x="216" y="127"/>
                    </a:lnTo>
                    <a:lnTo>
                      <a:pt x="221" y="140"/>
                    </a:lnTo>
                    <a:lnTo>
                      <a:pt x="223" y="153"/>
                    </a:lnTo>
                    <a:lnTo>
                      <a:pt x="218" y="165"/>
                    </a:lnTo>
                    <a:lnTo>
                      <a:pt x="208" y="177"/>
                    </a:lnTo>
                    <a:lnTo>
                      <a:pt x="197" y="165"/>
                    </a:lnTo>
                    <a:lnTo>
                      <a:pt x="189" y="151"/>
                    </a:lnTo>
                    <a:lnTo>
                      <a:pt x="183" y="136"/>
                    </a:lnTo>
                    <a:lnTo>
                      <a:pt x="177" y="120"/>
                    </a:lnTo>
                    <a:lnTo>
                      <a:pt x="169" y="110"/>
                    </a:lnTo>
                    <a:lnTo>
                      <a:pt x="162" y="102"/>
                    </a:lnTo>
                    <a:lnTo>
                      <a:pt x="153" y="94"/>
                    </a:lnTo>
                    <a:lnTo>
                      <a:pt x="143" y="92"/>
                    </a:lnTo>
                    <a:lnTo>
                      <a:pt x="133" y="100"/>
                    </a:lnTo>
                    <a:lnTo>
                      <a:pt x="123" y="110"/>
                    </a:lnTo>
                    <a:lnTo>
                      <a:pt x="112" y="120"/>
                    </a:lnTo>
                    <a:lnTo>
                      <a:pt x="102" y="131"/>
                    </a:lnTo>
                    <a:lnTo>
                      <a:pt x="94" y="143"/>
                    </a:lnTo>
                    <a:lnTo>
                      <a:pt x="88" y="155"/>
                    </a:lnTo>
                    <a:lnTo>
                      <a:pt x="85" y="170"/>
                    </a:lnTo>
                    <a:lnTo>
                      <a:pt x="87" y="184"/>
                    </a:lnTo>
                    <a:lnTo>
                      <a:pt x="77" y="184"/>
                    </a:lnTo>
                    <a:lnTo>
                      <a:pt x="68" y="175"/>
                    </a:lnTo>
                    <a:lnTo>
                      <a:pt x="63" y="160"/>
                    </a:lnTo>
                    <a:lnTo>
                      <a:pt x="70" y="136"/>
                    </a:lnTo>
                    <a:lnTo>
                      <a:pt x="68" y="134"/>
                    </a:lnTo>
                    <a:lnTo>
                      <a:pt x="74" y="121"/>
                    </a:lnTo>
                    <a:lnTo>
                      <a:pt x="84" y="107"/>
                    </a:lnTo>
                    <a:lnTo>
                      <a:pt x="91" y="94"/>
                    </a:lnTo>
                    <a:lnTo>
                      <a:pt x="87" y="77"/>
                    </a:lnTo>
                    <a:lnTo>
                      <a:pt x="77" y="85"/>
                    </a:lnTo>
                    <a:lnTo>
                      <a:pt x="68" y="93"/>
                    </a:lnTo>
                    <a:lnTo>
                      <a:pt x="60" y="102"/>
                    </a:lnTo>
                    <a:lnTo>
                      <a:pt x="54" y="111"/>
                    </a:lnTo>
                    <a:lnTo>
                      <a:pt x="48" y="123"/>
                    </a:lnTo>
                    <a:lnTo>
                      <a:pt x="44" y="134"/>
                    </a:lnTo>
                    <a:lnTo>
                      <a:pt x="40" y="144"/>
                    </a:lnTo>
                    <a:lnTo>
                      <a:pt x="36" y="155"/>
                    </a:lnTo>
                    <a:lnTo>
                      <a:pt x="29" y="155"/>
                    </a:lnTo>
                    <a:lnTo>
                      <a:pt x="27" y="151"/>
                    </a:lnTo>
                    <a:lnTo>
                      <a:pt x="26" y="145"/>
                    </a:lnTo>
                    <a:lnTo>
                      <a:pt x="24" y="140"/>
                    </a:lnTo>
                    <a:lnTo>
                      <a:pt x="31" y="127"/>
                    </a:lnTo>
                    <a:lnTo>
                      <a:pt x="40" y="114"/>
                    </a:lnTo>
                    <a:lnTo>
                      <a:pt x="48" y="103"/>
                    </a:lnTo>
                    <a:lnTo>
                      <a:pt x="55" y="92"/>
                    </a:lnTo>
                    <a:lnTo>
                      <a:pt x="63" y="80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1" y="45"/>
                    </a:lnTo>
                    <a:lnTo>
                      <a:pt x="64" y="39"/>
                    </a:lnTo>
                    <a:lnTo>
                      <a:pt x="57" y="48"/>
                    </a:lnTo>
                    <a:lnTo>
                      <a:pt x="51" y="56"/>
                    </a:lnTo>
                    <a:lnTo>
                      <a:pt x="44" y="65"/>
                    </a:lnTo>
                    <a:lnTo>
                      <a:pt x="38" y="73"/>
                    </a:lnTo>
                    <a:lnTo>
                      <a:pt x="33" y="82"/>
                    </a:lnTo>
                    <a:lnTo>
                      <a:pt x="27" y="90"/>
                    </a:lnTo>
                    <a:lnTo>
                      <a:pt x="20" y="99"/>
                    </a:lnTo>
                    <a:lnTo>
                      <a:pt x="14" y="107"/>
                    </a:lnTo>
                    <a:lnTo>
                      <a:pt x="0" y="104"/>
                    </a:lnTo>
                    <a:lnTo>
                      <a:pt x="2" y="93"/>
                    </a:lnTo>
                    <a:lnTo>
                      <a:pt x="7" y="82"/>
                    </a:lnTo>
                    <a:lnTo>
                      <a:pt x="13" y="72"/>
                    </a:lnTo>
                    <a:lnTo>
                      <a:pt x="17" y="60"/>
                    </a:lnTo>
                    <a:lnTo>
                      <a:pt x="23" y="53"/>
                    </a:lnTo>
                    <a:lnTo>
                      <a:pt x="27" y="45"/>
                    </a:lnTo>
                    <a:lnTo>
                      <a:pt x="31" y="38"/>
                    </a:lnTo>
                    <a:lnTo>
                      <a:pt x="36" y="29"/>
                    </a:lnTo>
                    <a:lnTo>
                      <a:pt x="40" y="21"/>
                    </a:lnTo>
                    <a:lnTo>
                      <a:pt x="46" y="14"/>
                    </a:lnTo>
                    <a:lnTo>
                      <a:pt x="53" y="5"/>
                    </a:lnTo>
                    <a:lnTo>
                      <a:pt x="60" y="0"/>
                    </a:lnTo>
                    <a:lnTo>
                      <a:pt x="72" y="8"/>
                    </a:lnTo>
                    <a:lnTo>
                      <a:pt x="88" y="18"/>
                    </a:lnTo>
                    <a:lnTo>
                      <a:pt x="104" y="28"/>
                    </a:lnTo>
                    <a:lnTo>
                      <a:pt x="121" y="38"/>
                    </a:lnTo>
                    <a:lnTo>
                      <a:pt x="138" y="46"/>
                    </a:lnTo>
                    <a:lnTo>
                      <a:pt x="150" y="53"/>
                    </a:lnTo>
                    <a:lnTo>
                      <a:pt x="160" y="58"/>
                    </a:lnTo>
                    <a:lnTo>
                      <a:pt x="165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34" name="Freeform 50"/>
              <p:cNvSpPr>
                <a:spLocks/>
              </p:cNvSpPr>
              <p:nvPr/>
            </p:nvSpPr>
            <p:spPr bwMode="auto">
              <a:xfrm>
                <a:off x="3738" y="3451"/>
                <a:ext cx="57" cy="108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3" y="32"/>
                  </a:cxn>
                  <a:cxn ang="0">
                    <a:pos x="50" y="44"/>
                  </a:cxn>
                  <a:cxn ang="0">
                    <a:pos x="47" y="59"/>
                  </a:cxn>
                  <a:cxn ang="0">
                    <a:pos x="44" y="71"/>
                  </a:cxn>
                  <a:cxn ang="0">
                    <a:pos x="40" y="84"/>
                  </a:cxn>
                  <a:cxn ang="0">
                    <a:pos x="33" y="94"/>
                  </a:cxn>
                  <a:cxn ang="0">
                    <a:pos x="23" y="102"/>
                  </a:cxn>
                  <a:cxn ang="0">
                    <a:pos x="9" y="108"/>
                  </a:cxn>
                  <a:cxn ang="0">
                    <a:pos x="0" y="102"/>
                  </a:cxn>
                  <a:cxn ang="0">
                    <a:pos x="13" y="81"/>
                  </a:cxn>
                  <a:cxn ang="0">
                    <a:pos x="17" y="59"/>
                  </a:cxn>
                  <a:cxn ang="0">
                    <a:pos x="17" y="33"/>
                  </a:cxn>
                  <a:cxn ang="0">
                    <a:pos x="20" y="6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53" y="8"/>
                  </a:cxn>
                  <a:cxn ang="0">
                    <a:pos x="57" y="19"/>
                  </a:cxn>
                </a:cxnLst>
                <a:rect l="0" t="0" r="r" b="b"/>
                <a:pathLst>
                  <a:path w="57" h="108">
                    <a:moveTo>
                      <a:pt x="57" y="19"/>
                    </a:moveTo>
                    <a:lnTo>
                      <a:pt x="53" y="32"/>
                    </a:lnTo>
                    <a:lnTo>
                      <a:pt x="50" y="44"/>
                    </a:lnTo>
                    <a:lnTo>
                      <a:pt x="47" y="59"/>
                    </a:lnTo>
                    <a:lnTo>
                      <a:pt x="44" y="71"/>
                    </a:lnTo>
                    <a:lnTo>
                      <a:pt x="40" y="84"/>
                    </a:lnTo>
                    <a:lnTo>
                      <a:pt x="33" y="94"/>
                    </a:lnTo>
                    <a:lnTo>
                      <a:pt x="23" y="102"/>
                    </a:lnTo>
                    <a:lnTo>
                      <a:pt x="9" y="108"/>
                    </a:lnTo>
                    <a:lnTo>
                      <a:pt x="0" y="102"/>
                    </a:lnTo>
                    <a:lnTo>
                      <a:pt x="13" y="81"/>
                    </a:lnTo>
                    <a:lnTo>
                      <a:pt x="17" y="59"/>
                    </a:lnTo>
                    <a:lnTo>
                      <a:pt x="17" y="33"/>
                    </a:lnTo>
                    <a:lnTo>
                      <a:pt x="20" y="6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3" y="8"/>
                    </a:lnTo>
                    <a:lnTo>
                      <a:pt x="57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35" name="Freeform 51"/>
              <p:cNvSpPr>
                <a:spLocks/>
              </p:cNvSpPr>
              <p:nvPr/>
            </p:nvSpPr>
            <p:spPr bwMode="auto">
              <a:xfrm>
                <a:off x="3796" y="3459"/>
                <a:ext cx="46" cy="104"/>
              </a:xfrm>
              <a:custGeom>
                <a:avLst/>
                <a:gdLst/>
                <a:ahLst/>
                <a:cxnLst>
                  <a:cxn ang="0">
                    <a:pos x="37" y="80"/>
                  </a:cxn>
                  <a:cxn ang="0">
                    <a:pos x="29" y="89"/>
                  </a:cxn>
                  <a:cxn ang="0">
                    <a:pos x="23" y="99"/>
                  </a:cxn>
                  <a:cxn ang="0">
                    <a:pos x="14" y="104"/>
                  </a:cxn>
                  <a:cxn ang="0">
                    <a:pos x="0" y="103"/>
                  </a:cxn>
                  <a:cxn ang="0">
                    <a:pos x="7" y="92"/>
                  </a:cxn>
                  <a:cxn ang="0">
                    <a:pos x="13" y="79"/>
                  </a:cxn>
                  <a:cxn ang="0">
                    <a:pos x="17" y="65"/>
                  </a:cxn>
                  <a:cxn ang="0">
                    <a:pos x="17" y="51"/>
                  </a:cxn>
                  <a:cxn ang="0">
                    <a:pos x="19" y="51"/>
                  </a:cxn>
                  <a:cxn ang="0">
                    <a:pos x="20" y="38"/>
                  </a:cxn>
                  <a:cxn ang="0">
                    <a:pos x="21" y="21"/>
                  </a:cxn>
                  <a:cxn ang="0">
                    <a:pos x="26" y="7"/>
                  </a:cxn>
                  <a:cxn ang="0">
                    <a:pos x="40" y="0"/>
                  </a:cxn>
                  <a:cxn ang="0">
                    <a:pos x="46" y="21"/>
                  </a:cxn>
                  <a:cxn ang="0">
                    <a:pos x="44" y="39"/>
                  </a:cxn>
                  <a:cxn ang="0">
                    <a:pos x="38" y="59"/>
                  </a:cxn>
                  <a:cxn ang="0">
                    <a:pos x="37" y="80"/>
                  </a:cxn>
                </a:cxnLst>
                <a:rect l="0" t="0" r="r" b="b"/>
                <a:pathLst>
                  <a:path w="46" h="104">
                    <a:moveTo>
                      <a:pt x="37" y="80"/>
                    </a:moveTo>
                    <a:lnTo>
                      <a:pt x="29" y="89"/>
                    </a:lnTo>
                    <a:lnTo>
                      <a:pt x="23" y="99"/>
                    </a:lnTo>
                    <a:lnTo>
                      <a:pt x="14" y="104"/>
                    </a:lnTo>
                    <a:lnTo>
                      <a:pt x="0" y="103"/>
                    </a:lnTo>
                    <a:lnTo>
                      <a:pt x="7" y="92"/>
                    </a:lnTo>
                    <a:lnTo>
                      <a:pt x="13" y="79"/>
                    </a:lnTo>
                    <a:lnTo>
                      <a:pt x="17" y="65"/>
                    </a:lnTo>
                    <a:lnTo>
                      <a:pt x="17" y="51"/>
                    </a:lnTo>
                    <a:lnTo>
                      <a:pt x="19" y="51"/>
                    </a:lnTo>
                    <a:lnTo>
                      <a:pt x="20" y="38"/>
                    </a:lnTo>
                    <a:lnTo>
                      <a:pt x="21" y="21"/>
                    </a:lnTo>
                    <a:lnTo>
                      <a:pt x="26" y="7"/>
                    </a:lnTo>
                    <a:lnTo>
                      <a:pt x="40" y="0"/>
                    </a:lnTo>
                    <a:lnTo>
                      <a:pt x="46" y="21"/>
                    </a:lnTo>
                    <a:lnTo>
                      <a:pt x="44" y="39"/>
                    </a:lnTo>
                    <a:lnTo>
                      <a:pt x="38" y="59"/>
                    </a:lnTo>
                    <a:lnTo>
                      <a:pt x="37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36" name="Freeform 52"/>
              <p:cNvSpPr>
                <a:spLocks/>
              </p:cNvSpPr>
              <p:nvPr/>
            </p:nvSpPr>
            <p:spPr bwMode="auto">
              <a:xfrm>
                <a:off x="2435" y="3480"/>
                <a:ext cx="21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1" y="0"/>
                  </a:cxn>
                  <a:cxn ang="0">
                    <a:pos x="15" y="14"/>
                  </a:cxn>
                  <a:cxn ang="0">
                    <a:pos x="0" y="24"/>
                  </a:cxn>
                </a:cxnLst>
                <a:rect l="0" t="0" r="r" b="b"/>
                <a:pathLst>
                  <a:path w="21" h="24">
                    <a:moveTo>
                      <a:pt x="0" y="24"/>
                    </a:moveTo>
                    <a:lnTo>
                      <a:pt x="21" y="0"/>
                    </a:lnTo>
                    <a:lnTo>
                      <a:pt x="15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37" name="Freeform 53"/>
              <p:cNvSpPr>
                <a:spLocks/>
              </p:cNvSpPr>
              <p:nvPr/>
            </p:nvSpPr>
            <p:spPr bwMode="auto">
              <a:xfrm>
                <a:off x="2185" y="3512"/>
                <a:ext cx="190" cy="223"/>
              </a:xfrm>
              <a:custGeom>
                <a:avLst/>
                <a:gdLst/>
                <a:ahLst/>
                <a:cxnLst>
                  <a:cxn ang="0">
                    <a:pos x="17" y="221"/>
                  </a:cxn>
                  <a:cxn ang="0">
                    <a:pos x="13" y="223"/>
                  </a:cxn>
                  <a:cxn ang="0">
                    <a:pos x="9" y="223"/>
                  </a:cxn>
                  <a:cxn ang="0">
                    <a:pos x="5" y="223"/>
                  </a:cxn>
                  <a:cxn ang="0">
                    <a:pos x="0" y="223"/>
                  </a:cxn>
                  <a:cxn ang="0">
                    <a:pos x="22" y="192"/>
                  </a:cxn>
                  <a:cxn ang="0">
                    <a:pos x="44" y="162"/>
                  </a:cxn>
                  <a:cxn ang="0">
                    <a:pos x="67" y="135"/>
                  </a:cxn>
                  <a:cxn ang="0">
                    <a:pos x="91" y="107"/>
                  </a:cxn>
                  <a:cxn ang="0">
                    <a:pos x="115" y="81"/>
                  </a:cxn>
                  <a:cxn ang="0">
                    <a:pos x="139" y="54"/>
                  </a:cxn>
                  <a:cxn ang="0">
                    <a:pos x="165" y="27"/>
                  </a:cxn>
                  <a:cxn ang="0">
                    <a:pos x="190" y="0"/>
                  </a:cxn>
                  <a:cxn ang="0">
                    <a:pos x="168" y="29"/>
                  </a:cxn>
                  <a:cxn ang="0">
                    <a:pos x="145" y="56"/>
                  </a:cxn>
                  <a:cxn ang="0">
                    <a:pos x="124" y="84"/>
                  </a:cxn>
                  <a:cxn ang="0">
                    <a:pos x="101" y="111"/>
                  </a:cxn>
                  <a:cxn ang="0">
                    <a:pos x="80" y="138"/>
                  </a:cxn>
                  <a:cxn ang="0">
                    <a:pos x="59" y="166"/>
                  </a:cxn>
                  <a:cxn ang="0">
                    <a:pos x="37" y="193"/>
                  </a:cxn>
                  <a:cxn ang="0">
                    <a:pos x="17" y="221"/>
                  </a:cxn>
                </a:cxnLst>
                <a:rect l="0" t="0" r="r" b="b"/>
                <a:pathLst>
                  <a:path w="190" h="223">
                    <a:moveTo>
                      <a:pt x="17" y="221"/>
                    </a:moveTo>
                    <a:lnTo>
                      <a:pt x="13" y="223"/>
                    </a:lnTo>
                    <a:lnTo>
                      <a:pt x="9" y="223"/>
                    </a:lnTo>
                    <a:lnTo>
                      <a:pt x="5" y="223"/>
                    </a:lnTo>
                    <a:lnTo>
                      <a:pt x="0" y="223"/>
                    </a:lnTo>
                    <a:lnTo>
                      <a:pt x="22" y="192"/>
                    </a:lnTo>
                    <a:lnTo>
                      <a:pt x="44" y="162"/>
                    </a:lnTo>
                    <a:lnTo>
                      <a:pt x="67" y="135"/>
                    </a:lnTo>
                    <a:lnTo>
                      <a:pt x="91" y="107"/>
                    </a:lnTo>
                    <a:lnTo>
                      <a:pt x="115" y="81"/>
                    </a:lnTo>
                    <a:lnTo>
                      <a:pt x="139" y="54"/>
                    </a:lnTo>
                    <a:lnTo>
                      <a:pt x="165" y="27"/>
                    </a:lnTo>
                    <a:lnTo>
                      <a:pt x="190" y="0"/>
                    </a:lnTo>
                    <a:lnTo>
                      <a:pt x="168" y="29"/>
                    </a:lnTo>
                    <a:lnTo>
                      <a:pt x="145" y="56"/>
                    </a:lnTo>
                    <a:lnTo>
                      <a:pt x="124" y="84"/>
                    </a:lnTo>
                    <a:lnTo>
                      <a:pt x="101" y="111"/>
                    </a:lnTo>
                    <a:lnTo>
                      <a:pt x="80" y="138"/>
                    </a:lnTo>
                    <a:lnTo>
                      <a:pt x="59" y="166"/>
                    </a:lnTo>
                    <a:lnTo>
                      <a:pt x="37" y="193"/>
                    </a:lnTo>
                    <a:lnTo>
                      <a:pt x="17" y="2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38" name="Freeform 54"/>
              <p:cNvSpPr>
                <a:spLocks/>
              </p:cNvSpPr>
              <p:nvPr/>
            </p:nvSpPr>
            <p:spPr bwMode="auto">
              <a:xfrm>
                <a:off x="2198" y="3545"/>
                <a:ext cx="201" cy="239"/>
              </a:xfrm>
              <a:custGeom>
                <a:avLst/>
                <a:gdLst/>
                <a:ahLst/>
                <a:cxnLst>
                  <a:cxn ang="0">
                    <a:pos x="176" y="35"/>
                  </a:cxn>
                  <a:cxn ang="0">
                    <a:pos x="138" y="85"/>
                  </a:cxn>
                  <a:cxn ang="0">
                    <a:pos x="133" y="93"/>
                  </a:cxn>
                  <a:cxn ang="0">
                    <a:pos x="126" y="99"/>
                  </a:cxn>
                  <a:cxn ang="0">
                    <a:pos x="119" y="108"/>
                  </a:cxn>
                  <a:cxn ang="0">
                    <a:pos x="116" y="117"/>
                  </a:cxn>
                  <a:cxn ang="0">
                    <a:pos x="109" y="127"/>
                  </a:cxn>
                  <a:cxn ang="0">
                    <a:pos x="99" y="136"/>
                  </a:cxn>
                  <a:cxn ang="0">
                    <a:pos x="91" y="144"/>
                  </a:cxn>
                  <a:cxn ang="0">
                    <a:pos x="88" y="157"/>
                  </a:cxn>
                  <a:cxn ang="0">
                    <a:pos x="77" y="167"/>
                  </a:cxn>
                  <a:cxn ang="0">
                    <a:pos x="68" y="180"/>
                  </a:cxn>
                  <a:cxn ang="0">
                    <a:pos x="61" y="194"/>
                  </a:cxn>
                  <a:cxn ang="0">
                    <a:pos x="53" y="207"/>
                  </a:cxn>
                  <a:cxn ang="0">
                    <a:pos x="44" y="219"/>
                  </a:cxn>
                  <a:cxn ang="0">
                    <a:pos x="33" y="229"/>
                  </a:cxn>
                  <a:cxn ang="0">
                    <a:pos x="19" y="236"/>
                  </a:cxn>
                  <a:cxn ang="0">
                    <a:pos x="0" y="239"/>
                  </a:cxn>
                  <a:cxn ang="0">
                    <a:pos x="4" y="224"/>
                  </a:cxn>
                  <a:cxn ang="0">
                    <a:pos x="14" y="212"/>
                  </a:cxn>
                  <a:cxn ang="0">
                    <a:pos x="26" y="202"/>
                  </a:cxn>
                  <a:cxn ang="0">
                    <a:pos x="36" y="191"/>
                  </a:cxn>
                  <a:cxn ang="0">
                    <a:pos x="54" y="167"/>
                  </a:cxn>
                  <a:cxn ang="0">
                    <a:pos x="74" y="143"/>
                  </a:cxn>
                  <a:cxn ang="0">
                    <a:pos x="95" y="120"/>
                  </a:cxn>
                  <a:cxn ang="0">
                    <a:pos x="116" y="98"/>
                  </a:cxn>
                  <a:cxn ang="0">
                    <a:pos x="138" y="74"/>
                  </a:cxn>
                  <a:cxn ang="0">
                    <a:pos x="159" y="50"/>
                  </a:cxn>
                  <a:cxn ang="0">
                    <a:pos x="180" y="25"/>
                  </a:cxn>
                  <a:cxn ang="0">
                    <a:pos x="201" y="0"/>
                  </a:cxn>
                  <a:cxn ang="0">
                    <a:pos x="197" y="10"/>
                  </a:cxn>
                  <a:cxn ang="0">
                    <a:pos x="190" y="18"/>
                  </a:cxn>
                  <a:cxn ang="0">
                    <a:pos x="183" y="27"/>
                  </a:cxn>
                  <a:cxn ang="0">
                    <a:pos x="176" y="35"/>
                  </a:cxn>
                </a:cxnLst>
                <a:rect l="0" t="0" r="r" b="b"/>
                <a:pathLst>
                  <a:path w="201" h="239">
                    <a:moveTo>
                      <a:pt x="176" y="35"/>
                    </a:moveTo>
                    <a:lnTo>
                      <a:pt x="138" y="85"/>
                    </a:lnTo>
                    <a:lnTo>
                      <a:pt x="133" y="93"/>
                    </a:lnTo>
                    <a:lnTo>
                      <a:pt x="126" y="99"/>
                    </a:lnTo>
                    <a:lnTo>
                      <a:pt x="119" y="108"/>
                    </a:lnTo>
                    <a:lnTo>
                      <a:pt x="116" y="117"/>
                    </a:lnTo>
                    <a:lnTo>
                      <a:pt x="109" y="127"/>
                    </a:lnTo>
                    <a:lnTo>
                      <a:pt x="99" y="136"/>
                    </a:lnTo>
                    <a:lnTo>
                      <a:pt x="91" y="144"/>
                    </a:lnTo>
                    <a:lnTo>
                      <a:pt x="88" y="157"/>
                    </a:lnTo>
                    <a:lnTo>
                      <a:pt x="77" y="167"/>
                    </a:lnTo>
                    <a:lnTo>
                      <a:pt x="68" y="180"/>
                    </a:lnTo>
                    <a:lnTo>
                      <a:pt x="61" y="194"/>
                    </a:lnTo>
                    <a:lnTo>
                      <a:pt x="53" y="207"/>
                    </a:lnTo>
                    <a:lnTo>
                      <a:pt x="44" y="219"/>
                    </a:lnTo>
                    <a:lnTo>
                      <a:pt x="33" y="229"/>
                    </a:lnTo>
                    <a:lnTo>
                      <a:pt x="19" y="236"/>
                    </a:lnTo>
                    <a:lnTo>
                      <a:pt x="0" y="239"/>
                    </a:lnTo>
                    <a:lnTo>
                      <a:pt x="4" y="224"/>
                    </a:lnTo>
                    <a:lnTo>
                      <a:pt x="14" y="212"/>
                    </a:lnTo>
                    <a:lnTo>
                      <a:pt x="26" y="202"/>
                    </a:lnTo>
                    <a:lnTo>
                      <a:pt x="36" y="191"/>
                    </a:lnTo>
                    <a:lnTo>
                      <a:pt x="54" y="167"/>
                    </a:lnTo>
                    <a:lnTo>
                      <a:pt x="74" y="143"/>
                    </a:lnTo>
                    <a:lnTo>
                      <a:pt x="95" y="120"/>
                    </a:lnTo>
                    <a:lnTo>
                      <a:pt x="116" y="98"/>
                    </a:lnTo>
                    <a:lnTo>
                      <a:pt x="138" y="74"/>
                    </a:lnTo>
                    <a:lnTo>
                      <a:pt x="159" y="50"/>
                    </a:lnTo>
                    <a:lnTo>
                      <a:pt x="180" y="25"/>
                    </a:lnTo>
                    <a:lnTo>
                      <a:pt x="201" y="0"/>
                    </a:lnTo>
                    <a:lnTo>
                      <a:pt x="197" y="10"/>
                    </a:lnTo>
                    <a:lnTo>
                      <a:pt x="190" y="18"/>
                    </a:lnTo>
                    <a:lnTo>
                      <a:pt x="183" y="27"/>
                    </a:lnTo>
                    <a:lnTo>
                      <a:pt x="176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8439" name="Text Box 55"/>
            <p:cNvSpPr txBox="1">
              <a:spLocks noChangeArrowheads="1"/>
            </p:cNvSpPr>
            <p:nvPr/>
          </p:nvSpPr>
          <p:spPr bwMode="auto">
            <a:xfrm rot="100205">
              <a:off x="3216" y="3128"/>
              <a:ext cx="159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</a:rPr>
                <a:t>Your name here?</a:t>
              </a:r>
              <a:endParaRPr kumimoji="0" lang="en-US" sz="48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People Fear?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303338"/>
            <a:ext cx="8196262" cy="159751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Public speaking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Live burial</a:t>
            </a:r>
            <a:endParaRPr lang="en-US" dirty="0"/>
          </a:p>
        </p:txBody>
      </p:sp>
      <p:pic>
        <p:nvPicPr>
          <p:cNvPr id="5" name="Picture 4" descr="morgue_shooting.jpg"/>
          <p:cNvPicPr>
            <a:picLocks noChangeAspect="1"/>
          </p:cNvPicPr>
          <p:nvPr/>
        </p:nvPicPr>
        <p:blipFill>
          <a:blip r:embed="rId2" cstate="print"/>
          <a:srcRect t="18750" b="33750"/>
          <a:stretch>
            <a:fillRect/>
          </a:stretch>
        </p:blipFill>
        <p:spPr>
          <a:xfrm>
            <a:off x="-22277" y="2979683"/>
            <a:ext cx="9166277" cy="3184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of live burial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1800’s – coffins equipped with rescue devices</a:t>
            </a:r>
          </a:p>
          <a:p>
            <a:r>
              <a:rPr lang="en-US" dirty="0" smtClean="0"/>
              <a:t>1899 – NY State enacted legislation requiring a physician pronounce death </a:t>
            </a:r>
          </a:p>
          <a:p>
            <a:r>
              <a:rPr lang="en-US" dirty="0" smtClean="0"/>
              <a:t>1968 – Uniform Anatomic Gift Act authorized organ donation: worries about premature pronouncements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Premature Pronouncement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035324"/>
            <a:ext cx="8196262" cy="5192055"/>
          </a:xfrm>
        </p:spPr>
        <p:txBody>
          <a:bodyPr/>
          <a:lstStyle/>
          <a:p>
            <a:r>
              <a:rPr lang="en-US" dirty="0" smtClean="0"/>
              <a:t>1968 – Harvard Ad Hoc Committee on Brain Death published definition of “irreversible coma”: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Unresponsive – no awareness/response to external or painful stimuli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 movement or breathing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 reflexes – fixed &amp; dilated pupils, no eye movement when turned or cold water injected into ear, no DTRs</a:t>
            </a:r>
          </a:p>
          <a:p>
            <a:pPr marL="571500" indent="-514350"/>
            <a:r>
              <a:rPr lang="en-US" dirty="0" smtClean="0"/>
              <a:t>Currently called “brain death”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92" y="1192979"/>
            <a:ext cx="4172442" cy="4548187"/>
          </a:xfrm>
        </p:spPr>
        <p:txBody>
          <a:bodyPr/>
          <a:lstStyle/>
          <a:p>
            <a:r>
              <a:rPr lang="en-US" dirty="0" smtClean="0"/>
              <a:t>170+ pages</a:t>
            </a:r>
          </a:p>
          <a:p>
            <a:r>
              <a:rPr lang="en-US" dirty="0" smtClean="0"/>
              <a:t>Became death criteria for all 50 states</a:t>
            </a:r>
          </a:p>
          <a:p>
            <a:r>
              <a:rPr lang="en-US" dirty="0" smtClean="0"/>
              <a:t>Basis for UDDA </a:t>
            </a:r>
            <a:r>
              <a:rPr lang="en-US" sz="2400" dirty="0" smtClean="0"/>
              <a:t>(Uniform Determination of Death Act)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44770" name="Picture 2"/>
          <p:cNvPicPr>
            <a:picLocks noChangeAspect="1" noChangeArrowheads="1"/>
          </p:cNvPicPr>
          <p:nvPr/>
        </p:nvPicPr>
        <p:blipFill>
          <a:blip r:embed="rId2" cstate="print"/>
          <a:srcRect l="30938" t="13750" r="30000" b="8750"/>
          <a:stretch>
            <a:fillRect/>
          </a:stretch>
        </p:blipFill>
        <p:spPr bwMode="auto">
          <a:xfrm>
            <a:off x="4620601" y="204952"/>
            <a:ext cx="430268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3" y="1082621"/>
            <a:ext cx="8639503" cy="5097462"/>
          </a:xfrm>
        </p:spPr>
        <p:txBody>
          <a:bodyPr/>
          <a:lstStyle/>
          <a:p>
            <a:r>
              <a:rPr lang="en-US" dirty="0" smtClean="0"/>
              <a:t>Technology</a:t>
            </a:r>
          </a:p>
          <a:p>
            <a:r>
              <a:rPr lang="en-US" dirty="0" err="1" smtClean="0"/>
              <a:t>Pulselessness</a:t>
            </a:r>
            <a:r>
              <a:rPr lang="en-US" dirty="0" smtClean="0"/>
              <a:t> and apnea</a:t>
            </a:r>
            <a:br>
              <a:rPr lang="en-US" dirty="0" smtClean="0"/>
            </a:br>
            <a:r>
              <a:rPr lang="en-US" dirty="0" smtClean="0"/>
              <a:t>no longer identified death:</a:t>
            </a:r>
          </a:p>
          <a:p>
            <a:pPr lvl="1"/>
            <a:r>
              <a:rPr lang="en-US" dirty="0" smtClean="0"/>
              <a:t>Mechanical ventilation</a:t>
            </a:r>
          </a:p>
          <a:p>
            <a:pPr lvl="1"/>
            <a:r>
              <a:rPr lang="en-US" dirty="0" smtClean="0"/>
              <a:t>Artificial circulatory support</a:t>
            </a:r>
          </a:p>
          <a:p>
            <a:pPr lvl="1"/>
            <a:r>
              <a:rPr lang="en-US" dirty="0" smtClean="0"/>
              <a:t>ICU patients who would never recover could be kept “alive” indefinitely</a:t>
            </a:r>
          </a:p>
          <a:p>
            <a:r>
              <a:rPr lang="en-US" dirty="0" smtClean="0"/>
              <a:t>Main goal = standardize criteria for irreversible loss of all brain function</a:t>
            </a:r>
            <a:endParaRPr lang="en-US" dirty="0"/>
          </a:p>
        </p:txBody>
      </p:sp>
      <p:pic>
        <p:nvPicPr>
          <p:cNvPr id="4" name="Picture 3" descr="CG6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952" y="190809"/>
            <a:ext cx="3281048" cy="31638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EMS doesn’t pronounce brain death</a:t>
            </a:r>
          </a:p>
          <a:p>
            <a:r>
              <a:rPr lang="en-US" dirty="0" smtClean="0"/>
              <a:t>Neither does a lone doc, NP, or PA</a:t>
            </a:r>
          </a:p>
          <a:p>
            <a:r>
              <a:rPr lang="en-US" dirty="0" smtClean="0"/>
              <a:t>Such decisions require: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Specialized testing</a:t>
            </a:r>
          </a:p>
          <a:p>
            <a:pPr lvl="1"/>
            <a:r>
              <a:rPr lang="en-US" dirty="0" smtClean="0"/>
              <a:t>Brain specialists such as neurologists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2190"/>
            <a:ext cx="7775575" cy="825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Disclosures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522" y="997960"/>
            <a:ext cx="8406678" cy="33662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 have no financial relationships to disclose.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I am the EMS technical editor for Fire Engineering magazine.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I do not intend to discuss any unlabeled or unapproved uses of drugs or products.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12632" y="4322618"/>
          <a:ext cx="8331368" cy="2535382"/>
        </p:xfrm>
        <a:graphic>
          <a:graphicData uri="http://schemas.openxmlformats.org/presentationml/2006/ole">
            <p:oleObj spid="_x0000_s527362" name="Acrobat Document" r:id="rId4" imgW="7886700" imgH="2400300" progId="AcroExch.Document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EMS pronounce?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303339"/>
            <a:ext cx="8196262" cy="300064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People we find dead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People we cease resuscitating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None/>
            </a:pPr>
            <a:r>
              <a:rPr lang="en-US" dirty="0" smtClean="0"/>
              <a:t>So, what’s the book say?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38" t="13750" r="30000" b="8750"/>
          <a:stretch>
            <a:fillRect/>
          </a:stretch>
        </p:blipFill>
        <p:spPr bwMode="auto">
          <a:xfrm>
            <a:off x="6258911" y="2695904"/>
            <a:ext cx="2651188" cy="394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Dead=irreversible cessation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“An individual with </a:t>
            </a:r>
            <a:r>
              <a:rPr lang="en-US" sz="3200" dirty="0" smtClean="0">
                <a:solidFill>
                  <a:srgbClr val="FFFF00"/>
                </a:solidFill>
              </a:rPr>
              <a:t>irreversible cessation</a:t>
            </a:r>
            <a:r>
              <a:rPr lang="en-US" sz="3200" dirty="0" smtClean="0"/>
              <a:t> of circulatory and respiratory function is dead. </a:t>
            </a:r>
            <a:r>
              <a:rPr lang="en-US" sz="3200" i="1" dirty="0" smtClean="0">
                <a:solidFill>
                  <a:schemeClr val="accent6"/>
                </a:solidFill>
              </a:rPr>
              <a:t>Cessation</a:t>
            </a:r>
            <a:r>
              <a:rPr lang="en-US" sz="3200" dirty="0" smtClean="0"/>
              <a:t> is recognized by an appropriate clinical exam,” whereas, “</a:t>
            </a:r>
            <a:r>
              <a:rPr lang="en-US" sz="3200" i="1" dirty="0" smtClean="0">
                <a:solidFill>
                  <a:schemeClr val="accent6"/>
                </a:solidFill>
              </a:rPr>
              <a:t>Irreversibility</a:t>
            </a:r>
            <a:r>
              <a:rPr lang="en-US" sz="3200" dirty="0" smtClean="0"/>
              <a:t> is recognized by persistent cessation of functions for an appropriate period of observation and/or trial of therapy.” (p. 133)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Clinical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5794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16250" r="20625" b="7500"/>
          <a:stretch>
            <a:fillRect/>
          </a:stretch>
        </p:blipFill>
        <p:spPr bwMode="auto">
          <a:xfrm>
            <a:off x="538654" y="1015300"/>
            <a:ext cx="5548216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5" name="Picture 3"/>
          <p:cNvPicPr>
            <a:picLocks noChangeAspect="1" noChangeArrowheads="1"/>
          </p:cNvPicPr>
          <p:nvPr/>
        </p:nvPicPr>
        <p:blipFill>
          <a:blip r:embed="rId3" cstate="print"/>
          <a:srcRect l="25313" t="17500" r="24375" b="25000"/>
          <a:stretch>
            <a:fillRect/>
          </a:stretch>
        </p:blipFill>
        <p:spPr bwMode="auto">
          <a:xfrm rot="775795">
            <a:off x="3945027" y="1824071"/>
            <a:ext cx="4908171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0938" t="13750" r="30000" b="8750"/>
          <a:stretch>
            <a:fillRect/>
          </a:stretch>
        </p:blipFill>
        <p:spPr bwMode="auto">
          <a:xfrm rot="19085033">
            <a:off x="1619642" y="2637776"/>
            <a:ext cx="3323453" cy="494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1463"/>
            <a:ext cx="8153400" cy="825500"/>
          </a:xfrm>
        </p:spPr>
        <p:txBody>
          <a:bodyPr/>
          <a:lstStyle/>
          <a:p>
            <a:r>
              <a:rPr lang="en-US" dirty="0" smtClean="0"/>
              <a:t>“Appropriate Clinical Exam”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16" y="1161448"/>
            <a:ext cx="8196262" cy="4548187"/>
          </a:xfrm>
        </p:spPr>
        <p:txBody>
          <a:bodyPr/>
          <a:lstStyle/>
          <a:p>
            <a:pPr marL="742950" indent="-742950">
              <a:buNone/>
            </a:pPr>
            <a:r>
              <a:rPr lang="en-US" sz="3200" u="sng" dirty="0" smtClean="0"/>
              <a:t>ABSOLUTE MINIMUM REQUIREMENTS</a:t>
            </a:r>
            <a:r>
              <a:rPr lang="en-US" sz="3200" dirty="0" smtClean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General appearance of body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No response to verbal/tactile stimulation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 err="1" smtClean="0"/>
              <a:t>pupillary</a:t>
            </a:r>
            <a:r>
              <a:rPr lang="en-US" dirty="0" smtClean="0"/>
              <a:t> light reflex (pupils fixed and dilated)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Absence of breath sounds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Absence of heart sounds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1463"/>
            <a:ext cx="8153400" cy="825500"/>
          </a:xfrm>
        </p:spPr>
        <p:txBody>
          <a:bodyPr/>
          <a:lstStyle/>
          <a:p>
            <a:r>
              <a:rPr lang="en-US" dirty="0" smtClean="0"/>
              <a:t>“Appropriate Clinical Exam”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Deep, painful stimuli inappropriate</a:t>
            </a:r>
          </a:p>
          <a:p>
            <a:pPr lvl="1"/>
            <a:r>
              <a:rPr lang="en-US" dirty="0" smtClean="0"/>
              <a:t>Nipple twisting, </a:t>
            </a:r>
            <a:r>
              <a:rPr lang="en-US" dirty="0" err="1" smtClean="0"/>
              <a:t>sternal</a:t>
            </a:r>
            <a:r>
              <a:rPr lang="en-US" dirty="0" smtClean="0"/>
              <a:t> rubs…</a:t>
            </a:r>
          </a:p>
          <a:p>
            <a:r>
              <a:rPr lang="en-US" dirty="0" smtClean="0"/>
              <a:t>Some suggest testing corneal reflexes</a:t>
            </a:r>
          </a:p>
          <a:p>
            <a:pPr lvl="1"/>
            <a:r>
              <a:rPr lang="en-US" dirty="0" smtClean="0"/>
              <a:t>Duplicates </a:t>
            </a:r>
            <a:r>
              <a:rPr lang="en-US" dirty="0" err="1" smtClean="0"/>
              <a:t>pupillary</a:t>
            </a:r>
            <a:r>
              <a:rPr lang="en-US" dirty="0" smtClean="0"/>
              <a:t> reaction to light; both require some intact brainstem function</a:t>
            </a:r>
          </a:p>
          <a:p>
            <a:r>
              <a:rPr lang="en-US" dirty="0" smtClean="0"/>
              <a:t>When more sophisticated monitors are available, </a:t>
            </a:r>
            <a:r>
              <a:rPr lang="en-US" dirty="0" smtClean="0">
                <a:solidFill>
                  <a:srgbClr val="FFFF00"/>
                </a:solidFill>
              </a:rPr>
              <a:t>they should be used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Traps: </a:t>
            </a:r>
            <a:r>
              <a:rPr lang="en-US" dirty="0" smtClean="0">
                <a:solidFill>
                  <a:schemeClr val="accent2"/>
                </a:solidFill>
              </a:rPr>
              <a:t>Red Flags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303338"/>
            <a:ext cx="4803063" cy="4548187"/>
          </a:xfrm>
        </p:spPr>
        <p:txBody>
          <a:bodyPr/>
          <a:lstStyle/>
          <a:p>
            <a:r>
              <a:rPr lang="en-US" dirty="0" smtClean="0"/>
              <a:t>Patients found dead</a:t>
            </a:r>
          </a:p>
          <a:p>
            <a:r>
              <a:rPr lang="en-US" dirty="0" smtClean="0"/>
              <a:t>Death not observed or expected</a:t>
            </a:r>
          </a:p>
          <a:p>
            <a:r>
              <a:rPr lang="en-US" dirty="0" smtClean="0"/>
              <a:t>Death was sudden</a:t>
            </a:r>
          </a:p>
          <a:p>
            <a:r>
              <a:rPr lang="en-US" dirty="0" smtClean="0"/>
              <a:t>Resuscitation not provided</a:t>
            </a:r>
            <a:endParaRPr lang="en-US" dirty="0"/>
          </a:p>
        </p:txBody>
      </p:sp>
      <p:pic>
        <p:nvPicPr>
          <p:cNvPr id="5" name="Picture 4" descr="danger_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7155" y="1411015"/>
            <a:ext cx="3570364" cy="35703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23" y="1098387"/>
            <a:ext cx="8196262" cy="5397006"/>
          </a:xfrm>
        </p:spPr>
        <p:txBody>
          <a:bodyPr/>
          <a:lstStyle/>
          <a:p>
            <a:r>
              <a:rPr lang="en-US" dirty="0" smtClean="0"/>
              <a:t>Massive internal injuries</a:t>
            </a:r>
          </a:p>
          <a:p>
            <a:pPr lvl="1"/>
            <a:r>
              <a:rPr lang="en-US" dirty="0" smtClean="0"/>
              <a:t>Lack invasive testing to confirm</a:t>
            </a:r>
          </a:p>
          <a:p>
            <a:r>
              <a:rPr lang="en-US" dirty="0" smtClean="0"/>
              <a:t>Massive head trauma or GSW</a:t>
            </a:r>
          </a:p>
          <a:p>
            <a:pPr lvl="1"/>
            <a:r>
              <a:rPr lang="en-US" dirty="0" smtClean="0"/>
              <a:t>Often lack experience with these injuries</a:t>
            </a:r>
          </a:p>
          <a:p>
            <a:r>
              <a:rPr lang="en-US" dirty="0" smtClean="0"/>
              <a:t>Isolated fatal injuries</a:t>
            </a:r>
          </a:p>
          <a:p>
            <a:pPr lvl="1"/>
            <a:r>
              <a:rPr lang="en-US" dirty="0" smtClean="0"/>
              <a:t>Organ donor potential – attempt </a:t>
            </a:r>
            <a:r>
              <a:rPr lang="en-US" dirty="0" err="1" smtClean="0"/>
              <a:t>resus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Drug overdose, hypothermia, massive infections, total paralysis, hepatic coma, drowning…</a:t>
            </a:r>
          </a:p>
        </p:txBody>
      </p:sp>
      <p:pic>
        <p:nvPicPr>
          <p:cNvPr id="4" name="Picture 3" descr="warning-general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8359" y="425669"/>
            <a:ext cx="1813034" cy="162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Pediatric patients</a:t>
            </a:r>
          </a:p>
          <a:p>
            <a:r>
              <a:rPr lang="en-US" dirty="0" smtClean="0"/>
              <a:t>Drowning</a:t>
            </a:r>
          </a:p>
          <a:p>
            <a:pPr lvl="1"/>
            <a:r>
              <a:rPr lang="en-US" dirty="0" smtClean="0"/>
              <a:t>Less than 2 hours may be survivable</a:t>
            </a:r>
          </a:p>
          <a:p>
            <a:r>
              <a:rPr lang="en-US" dirty="0" smtClean="0"/>
              <a:t>Hypothermia</a:t>
            </a:r>
          </a:p>
          <a:p>
            <a:pPr lvl="1"/>
            <a:r>
              <a:rPr lang="en-US" dirty="0" smtClean="0"/>
              <a:t>Cannot pronounce until &gt; 90</a:t>
            </a:r>
            <a:r>
              <a:rPr lang="en-US" dirty="0" smtClean="0">
                <a:latin typeface="Arial"/>
                <a:cs typeface="Arial"/>
              </a:rPr>
              <a:t>°F</a:t>
            </a:r>
          </a:p>
          <a:p>
            <a:r>
              <a:rPr lang="en-US" dirty="0" smtClean="0">
                <a:latin typeface="Arial"/>
                <a:cs typeface="Arial"/>
              </a:rPr>
              <a:t>LVAS (artificial heart) patients</a:t>
            </a:r>
            <a:endParaRPr lang="en-US" dirty="0"/>
          </a:p>
        </p:txBody>
      </p:sp>
      <p:pic>
        <p:nvPicPr>
          <p:cNvPr id="4" name="Picture 3" descr="CGA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7758" y="492934"/>
            <a:ext cx="3172785" cy="24394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Left Ventricular Assist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LVAS, or “artificial heart”</a:t>
            </a:r>
          </a:p>
          <a:p>
            <a:r>
              <a:rPr lang="en-US" dirty="0" smtClean="0"/>
              <a:t>Earlier devices were air driven, </a:t>
            </a:r>
            <a:r>
              <a:rPr lang="en-US" dirty="0" err="1" smtClean="0"/>
              <a:t>pulsatile</a:t>
            </a:r>
            <a:r>
              <a:rPr lang="en-US" dirty="0" smtClean="0"/>
              <a:t> pumps</a:t>
            </a:r>
          </a:p>
          <a:p>
            <a:r>
              <a:rPr lang="en-US" dirty="0" smtClean="0"/>
              <a:t>Next gen devices are centrifugal</a:t>
            </a:r>
          </a:p>
          <a:p>
            <a:pPr lvl="1"/>
            <a:r>
              <a:rPr lang="en-US" dirty="0" smtClean="0"/>
              <a:t>Magnetically levitated impeller propels blood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pulsatile</a:t>
            </a:r>
            <a:r>
              <a:rPr lang="en-US" dirty="0" smtClean="0"/>
              <a:t> flow</a:t>
            </a:r>
            <a:endParaRPr lang="en-US" dirty="0"/>
          </a:p>
        </p:txBody>
      </p:sp>
      <p:pic>
        <p:nvPicPr>
          <p:cNvPr id="4" name="Picture 3" descr="CG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1236" y="4388173"/>
            <a:ext cx="2133333" cy="16761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Centrifugal LVAS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has no pulse!</a:t>
            </a:r>
            <a:endParaRPr lang="en-US" dirty="0"/>
          </a:p>
        </p:txBody>
      </p:sp>
      <p:pic>
        <p:nvPicPr>
          <p:cNvPr id="4" name="Picture 4" descr="msoE013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39044" t="8365" r="-241" b="44707"/>
          <a:stretch>
            <a:fillRect/>
          </a:stretch>
        </p:blipFill>
        <p:spPr bwMode="auto">
          <a:xfrm>
            <a:off x="914398" y="-143213"/>
            <a:ext cx="6180083" cy="7001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7" name="Picture 3" descr="HowToBeMeanToKid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</p:spPr>
      </p:pic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67400"/>
            <a:ext cx="8534400" cy="1143000"/>
          </a:xfrm>
        </p:spPr>
        <p:txBody>
          <a:bodyPr/>
          <a:lstStyle/>
          <a:p>
            <a:r>
              <a:rPr lang="en-US" sz="4400" dirty="0">
                <a:solidFill>
                  <a:schemeClr val="folHlink"/>
                </a:solidFill>
                <a:effectLst/>
              </a:rPr>
              <a:t>Not Suitable for Small Children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Irreversibility….</a:t>
            </a:r>
            <a:endParaRPr lang="en-US" dirty="0"/>
          </a:p>
        </p:txBody>
      </p:sp>
      <p:pic>
        <p:nvPicPr>
          <p:cNvPr id="3" name="Picture 2" descr="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242" y="1198180"/>
            <a:ext cx="6463861" cy="48478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Lazarus </a:t>
            </a:r>
            <a:r>
              <a:rPr lang="en-US" dirty="0" err="1" smtClean="0"/>
              <a:t>Phenomonem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Autoresuscitation (AR)</a:t>
            </a:r>
          </a:p>
          <a:p>
            <a:r>
              <a:rPr lang="en-US" dirty="0" smtClean="0"/>
              <a:t>Spontaneous ROSC after failed resuscitation attempt</a:t>
            </a:r>
          </a:p>
          <a:p>
            <a:r>
              <a:rPr lang="en-US" dirty="0" smtClean="0"/>
              <a:t>Uncommon, theorized due to:</a:t>
            </a:r>
          </a:p>
          <a:p>
            <a:pPr lvl="1"/>
            <a:r>
              <a:rPr lang="en-US" dirty="0" smtClean="0"/>
              <a:t>Delayed effects of resuscitation meds</a:t>
            </a:r>
          </a:p>
          <a:p>
            <a:pPr lvl="1"/>
            <a:r>
              <a:rPr lang="en-US" dirty="0" smtClean="0"/>
              <a:t>Intrathoracic pressure change once PPV discontinued</a:t>
            </a:r>
          </a:p>
          <a:p>
            <a:r>
              <a:rPr lang="en-US" dirty="0" smtClean="0"/>
              <a:t>Warrants prolonged observation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AR: Is He Dead Jim?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82" y="1129918"/>
            <a:ext cx="8196262" cy="4548187"/>
          </a:xfrm>
        </p:spPr>
        <p:txBody>
          <a:bodyPr/>
          <a:lstStyle/>
          <a:p>
            <a:r>
              <a:rPr lang="en-US" dirty="0" smtClean="0"/>
              <a:t>Never reported without CPR</a:t>
            </a:r>
          </a:p>
          <a:p>
            <a:pPr lvl="1"/>
            <a:r>
              <a:rPr lang="en-US" dirty="0" smtClean="0"/>
              <a:t>Unless patient not properly pronounced</a:t>
            </a:r>
          </a:p>
          <a:p>
            <a:r>
              <a:rPr lang="en-US" dirty="0" smtClean="0"/>
              <a:t>No reported cases in children</a:t>
            </a:r>
          </a:p>
          <a:p>
            <a:r>
              <a:rPr lang="en-US" dirty="0" smtClean="0"/>
              <a:t>No single AR &gt;7 minutes following termination of CPR</a:t>
            </a:r>
          </a:p>
          <a:p>
            <a:pPr lvl="1"/>
            <a:r>
              <a:rPr lang="en-US" dirty="0" smtClean="0"/>
              <a:t>When proper times were recorded</a:t>
            </a:r>
          </a:p>
          <a:p>
            <a:r>
              <a:rPr lang="en-US" dirty="0" smtClean="0"/>
              <a:t>Current best practice is </a:t>
            </a:r>
            <a:r>
              <a:rPr lang="en-US" dirty="0" smtClean="0">
                <a:solidFill>
                  <a:schemeClr val="tx2"/>
                </a:solidFill>
              </a:rPr>
              <a:t>10 minute observation following termination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8676" y="5864772"/>
            <a:ext cx="49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err="1" smtClean="0">
                <a:solidFill>
                  <a:schemeClr val="tx2"/>
                </a:solidFill>
              </a:rPr>
              <a:t>Hornby</a:t>
            </a:r>
            <a:r>
              <a:rPr lang="en-US" sz="1800" b="0" dirty="0" smtClean="0">
                <a:solidFill>
                  <a:schemeClr val="tx2"/>
                </a:solidFill>
              </a:rPr>
              <a:t> K, </a:t>
            </a:r>
            <a:r>
              <a:rPr lang="en-US" sz="1800" b="0" dirty="0" err="1" smtClean="0">
                <a:solidFill>
                  <a:schemeClr val="tx2"/>
                </a:solidFill>
              </a:rPr>
              <a:t>Crit</a:t>
            </a:r>
            <a:r>
              <a:rPr lang="en-US" sz="1800" b="0" dirty="0" smtClean="0">
                <a:solidFill>
                  <a:schemeClr val="tx2"/>
                </a:solidFill>
              </a:rPr>
              <a:t> Care Med, 2010, 38: 1246-1253</a:t>
            </a:r>
            <a:endParaRPr lang="en-US" sz="18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4" y="1082621"/>
            <a:ext cx="8655269" cy="13768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Describe your exam</a:t>
            </a:r>
          </a:p>
          <a:p>
            <a:pPr marL="1143000" lvl="1" indent="-742950"/>
            <a:r>
              <a:rPr lang="en-US" dirty="0" smtClean="0"/>
              <a:t>Include time of exam (this is time of death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Picture 3" descr="0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531" y="2539474"/>
            <a:ext cx="4243814" cy="3500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1463"/>
            <a:ext cx="8153400" cy="825500"/>
          </a:xfrm>
        </p:spPr>
        <p:txBody>
          <a:bodyPr/>
          <a:lstStyle/>
          <a:p>
            <a:r>
              <a:rPr lang="en-US" dirty="0" smtClean="0"/>
              <a:t>Clinical Exam for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16" y="1161448"/>
            <a:ext cx="8196262" cy="3915049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No response to verbal or tactile stimulation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 err="1" smtClean="0"/>
              <a:t>pupillary</a:t>
            </a:r>
            <a:r>
              <a:rPr lang="en-US" dirty="0" smtClean="0"/>
              <a:t> light reflex (pupils fixed and dilated)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Absence of breath sounds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Absence of heart sounds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4" y="1082621"/>
            <a:ext cx="8655269" cy="522358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Describe your exam</a:t>
            </a:r>
          </a:p>
          <a:p>
            <a:pPr marL="1143000" lvl="1" indent="-742950"/>
            <a:r>
              <a:rPr lang="en-US" dirty="0" smtClean="0"/>
              <a:t>Include time of exam (this is time of death)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Location/position where found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Physical condition of body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Significant medical </a:t>
            </a:r>
            <a:r>
              <a:rPr lang="en-US" dirty="0" err="1" smtClean="0"/>
              <a:t>hx</a:t>
            </a:r>
            <a:r>
              <a:rPr lang="en-US" dirty="0" smtClean="0"/>
              <a:t> or trauma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Conditions precluding </a:t>
            </a:r>
            <a:r>
              <a:rPr lang="en-US" dirty="0" err="1" smtClean="0"/>
              <a:t>resus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Any medical control contact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Person body left in custody 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Employ every available tool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 if available</a:t>
            </a:r>
          </a:p>
          <a:p>
            <a:pPr lvl="1"/>
            <a:r>
              <a:rPr lang="en-US" dirty="0" smtClean="0"/>
              <a:t>Record 15 second EKG in 2 leads</a:t>
            </a:r>
          </a:p>
          <a:p>
            <a:pPr lvl="1"/>
            <a:r>
              <a:rPr lang="en-US" dirty="0" smtClean="0"/>
              <a:t>Attach AED if no ALS available</a:t>
            </a:r>
          </a:p>
          <a:p>
            <a:pPr lvl="1"/>
            <a:r>
              <a:rPr lang="en-US" dirty="0" smtClean="0"/>
              <a:t>Leave electrodes/pads on the body</a:t>
            </a:r>
          </a:p>
          <a:p>
            <a:r>
              <a:rPr lang="en-US" dirty="0" smtClean="0"/>
              <a:t>Use ultrasound, stethoscope, etc.</a:t>
            </a:r>
          </a:p>
          <a:p>
            <a:r>
              <a:rPr lang="en-US" dirty="0" smtClean="0"/>
              <a:t>Make certain that the most senior EMS provider available confirms the death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303338"/>
            <a:ext cx="8422399" cy="4548187"/>
          </a:xfrm>
        </p:spPr>
        <p:txBody>
          <a:bodyPr/>
          <a:lstStyle/>
          <a:p>
            <a:r>
              <a:rPr lang="en-US" dirty="0" smtClean="0"/>
              <a:t>You will never find something that you don’t look for!</a:t>
            </a:r>
          </a:p>
          <a:p>
            <a:r>
              <a:rPr lang="en-US" dirty="0" smtClean="0"/>
              <a:t>Every mistaken pronouncement:</a:t>
            </a:r>
          </a:p>
          <a:p>
            <a:pPr lvl="1"/>
            <a:r>
              <a:rPr lang="en-US" dirty="0" smtClean="0"/>
              <a:t>Jumping to conclusions</a:t>
            </a:r>
          </a:p>
          <a:p>
            <a:pPr lvl="1"/>
            <a:r>
              <a:rPr lang="en-US" dirty="0" smtClean="0"/>
              <a:t>Lack of detailed search for any sign of life</a:t>
            </a:r>
          </a:p>
          <a:p>
            <a:r>
              <a:rPr lang="en-US" dirty="0" smtClean="0"/>
              <a:t>Don’t be dead wrong; be</a:t>
            </a:r>
            <a:br>
              <a:rPr lang="en-US" dirty="0" smtClean="0"/>
            </a:br>
            <a:r>
              <a:rPr lang="en-US" dirty="0" smtClean="0"/>
              <a:t>                          </a:t>
            </a:r>
            <a:r>
              <a:rPr lang="en-US" sz="5400" dirty="0" smtClean="0">
                <a:solidFill>
                  <a:srgbClr val="FFFF00"/>
                </a:solidFill>
              </a:rPr>
              <a:t>DEAD RIGHT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20400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62100" y="1166813"/>
            <a:ext cx="6669088" cy="5002212"/>
          </a:xfrm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77950" y="407988"/>
            <a:ext cx="4965700" cy="5762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en-US" sz="3200" dirty="0">
                <a:solidFill>
                  <a:srgbClr val="FFFF00"/>
                </a:solidFill>
              </a:rPr>
              <a:t>www.mikemcevoy.com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EMS: Bringing out the dead</a:t>
            </a:r>
          </a:p>
          <a:p>
            <a:pPr lvl="1"/>
            <a:r>
              <a:rPr lang="en-US" dirty="0" smtClean="0"/>
              <a:t>Involvement in field pronouncements</a:t>
            </a:r>
          </a:p>
          <a:p>
            <a:pPr lvl="1"/>
            <a:r>
              <a:rPr lang="en-US" dirty="0" smtClean="0"/>
              <a:t>Problems</a:t>
            </a:r>
          </a:p>
          <a:p>
            <a:r>
              <a:rPr lang="en-US" dirty="0" smtClean="0"/>
              <a:t>Criteria for death</a:t>
            </a:r>
          </a:p>
          <a:p>
            <a:r>
              <a:rPr lang="en-US" dirty="0" smtClean="0"/>
              <a:t>Why we screw it up</a:t>
            </a:r>
          </a:p>
          <a:p>
            <a:r>
              <a:rPr lang="en-US" dirty="0" smtClean="0"/>
              <a:t>How to stay out of hot water</a:t>
            </a:r>
          </a:p>
          <a:p>
            <a:pPr lvl="1"/>
            <a:r>
              <a:rPr lang="en-US" dirty="0" smtClean="0"/>
              <a:t>Standard practice for field pronouncement</a:t>
            </a:r>
          </a:p>
          <a:p>
            <a:pPr lvl="1"/>
            <a:r>
              <a:rPr lang="en-US" dirty="0" smtClean="0"/>
              <a:t>Dealing with difficult cases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303338"/>
            <a:ext cx="8434820" cy="4548187"/>
          </a:xfrm>
        </p:spPr>
        <p:txBody>
          <a:bodyPr/>
          <a:lstStyle/>
          <a:p>
            <a:r>
              <a:rPr lang="en-US" dirty="0" smtClean="0"/>
              <a:t>Pronounce death?</a:t>
            </a:r>
          </a:p>
          <a:p>
            <a:r>
              <a:rPr lang="en-US" dirty="0" smtClean="0"/>
              <a:t>Declare death?</a:t>
            </a:r>
          </a:p>
          <a:p>
            <a:r>
              <a:rPr lang="en-US" dirty="0" smtClean="0"/>
              <a:t>Honor DNR?</a:t>
            </a:r>
          </a:p>
          <a:p>
            <a:r>
              <a:rPr lang="en-US" dirty="0" smtClean="0"/>
              <a:t>Decide not to initiate resuscitation?</a:t>
            </a:r>
          </a:p>
          <a:p>
            <a:r>
              <a:rPr lang="en-US" dirty="0" smtClean="0"/>
              <a:t>Stop resuscitation someone else started?</a:t>
            </a:r>
          </a:p>
          <a:p>
            <a:r>
              <a:rPr lang="en-US" dirty="0" smtClean="0"/>
              <a:t>Terminate field resuscitation?</a:t>
            </a:r>
          </a:p>
        </p:txBody>
      </p:sp>
      <p:pic>
        <p:nvPicPr>
          <p:cNvPr id="4" name="Picture 3" descr="mummy_mov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3382" y="283152"/>
            <a:ext cx="2531919" cy="2911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303338"/>
            <a:ext cx="8196262" cy="5002869"/>
          </a:xfrm>
        </p:spPr>
        <p:txBody>
          <a:bodyPr/>
          <a:lstStyle/>
          <a:p>
            <a:r>
              <a:rPr lang="en-US" sz="3200" dirty="0" smtClean="0"/>
              <a:t>R-10, A-15 sent to MVC w/ entrapment</a:t>
            </a:r>
          </a:p>
          <a:p>
            <a:r>
              <a:rPr lang="en-US" sz="3200" dirty="0" smtClean="0"/>
              <a:t>PD @ scene report single vehicle into concrete bridge abutment, lone occupant appears deceased</a:t>
            </a:r>
          </a:p>
          <a:p>
            <a:r>
              <a:rPr lang="en-US" sz="3200" dirty="0" smtClean="0"/>
              <a:t>R-10 EMT-FF’s find approx 16 </a:t>
            </a:r>
            <a:r>
              <a:rPr lang="en-US" sz="3200" dirty="0" err="1" smtClean="0"/>
              <a:t>yo</a:t>
            </a:r>
            <a:r>
              <a:rPr lang="en-US" sz="3200" dirty="0" smtClean="0"/>
              <a:t> ♂ lying across front floor of compact car</a:t>
            </a:r>
          </a:p>
          <a:p>
            <a:pPr lvl="1"/>
            <a:r>
              <a:rPr lang="en-US" sz="2400" dirty="0" smtClean="0"/>
              <a:t>Obvious </a:t>
            </a:r>
            <a:r>
              <a:rPr lang="en-US" sz="2400" dirty="0" err="1" smtClean="0"/>
              <a:t>bilat</a:t>
            </a:r>
            <a:r>
              <a:rPr lang="en-US" sz="2400" dirty="0" smtClean="0"/>
              <a:t> open femur </a:t>
            </a:r>
            <a:r>
              <a:rPr lang="en-US" sz="2400" dirty="0" err="1" smtClean="0"/>
              <a:t>fx</a:t>
            </a:r>
            <a:endParaRPr lang="en-US" sz="2400" dirty="0" smtClean="0"/>
          </a:p>
          <a:p>
            <a:pPr lvl="1"/>
            <a:r>
              <a:rPr lang="en-US" sz="2400" dirty="0" smtClean="0"/>
              <a:t>Rigid, distended belly</a:t>
            </a:r>
          </a:p>
          <a:p>
            <a:pPr lvl="1"/>
            <a:r>
              <a:rPr lang="en-US" sz="2400" dirty="0" smtClean="0"/>
              <a:t>Blood with apparent CSF from both ears</a:t>
            </a:r>
          </a:p>
          <a:p>
            <a:pPr lvl="1"/>
            <a:r>
              <a:rPr lang="en-US" sz="2400" dirty="0" smtClean="0"/>
              <a:t>No observable </a:t>
            </a:r>
            <a:r>
              <a:rPr lang="en-US" sz="2400" dirty="0" err="1" smtClean="0"/>
              <a:t>resps</a:t>
            </a:r>
            <a:r>
              <a:rPr lang="en-US" sz="2400" dirty="0" smtClean="0"/>
              <a:t>, no palpable pulses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 1 (continued…)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7" y="1095520"/>
            <a:ext cx="8489806" cy="4548187"/>
          </a:xfrm>
        </p:spPr>
        <p:txBody>
          <a:bodyPr/>
          <a:lstStyle/>
          <a:p>
            <a:r>
              <a:rPr lang="en-US" sz="3200" dirty="0" smtClean="0"/>
              <a:t>R-10 officer cancels ambulance</a:t>
            </a:r>
          </a:p>
          <a:p>
            <a:pPr lvl="1"/>
            <a:r>
              <a:rPr lang="en-US" sz="2400" dirty="0" smtClean="0"/>
              <a:t>Advises police that driver is dead</a:t>
            </a:r>
          </a:p>
          <a:p>
            <a:pPr lvl="1"/>
            <a:r>
              <a:rPr lang="en-US" sz="2400" dirty="0" smtClean="0"/>
              <a:t>Requests Medical Examiner to scene</a:t>
            </a:r>
          </a:p>
          <a:p>
            <a:r>
              <a:rPr lang="en-US" sz="3200" dirty="0" smtClean="0"/>
              <a:t>ME arrives one hour later</a:t>
            </a:r>
          </a:p>
          <a:p>
            <a:pPr lvl="1"/>
            <a:r>
              <a:rPr lang="en-US" sz="2400" dirty="0" smtClean="0"/>
              <a:t>Finds patient breathing, barely palpable pulse</a:t>
            </a:r>
          </a:p>
          <a:p>
            <a:r>
              <a:rPr lang="en-US" sz="3200" dirty="0" smtClean="0"/>
              <a:t>EMS recalled</a:t>
            </a:r>
          </a:p>
          <a:p>
            <a:pPr lvl="1"/>
            <a:r>
              <a:rPr lang="en-US" sz="2400" dirty="0" smtClean="0"/>
              <a:t>Patient resuscitated, </a:t>
            </a:r>
            <a:r>
              <a:rPr lang="en-US" sz="2400" dirty="0" err="1" smtClean="0"/>
              <a:t>xpt</a:t>
            </a:r>
            <a:r>
              <a:rPr lang="en-US" sz="2400" dirty="0" smtClean="0"/>
              <a:t> to trauma center</a:t>
            </a:r>
          </a:p>
          <a:p>
            <a:r>
              <a:rPr lang="en-US" sz="3200" dirty="0" smtClean="0"/>
              <a:t>Dies 2 days later from massive head </a:t>
            </a:r>
            <a:r>
              <a:rPr lang="en-US" sz="3200" dirty="0" err="1" smtClean="0"/>
              <a:t>inj</a:t>
            </a:r>
            <a:endParaRPr lang="en-US" sz="3200" dirty="0" smtClean="0"/>
          </a:p>
          <a:p>
            <a:r>
              <a:rPr lang="en-US" sz="3200" dirty="0" smtClean="0"/>
              <a:t>Family calls news media, files complaint with State EMS office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EMS dispatched to reported obvious death in low income housing project</a:t>
            </a:r>
          </a:p>
          <a:p>
            <a:r>
              <a:rPr lang="en-US" sz="3200" dirty="0" smtClean="0"/>
              <a:t>Arriving medics find elderly ♀ supine on kitchen floor</a:t>
            </a:r>
          </a:p>
          <a:p>
            <a:pPr lvl="1"/>
            <a:r>
              <a:rPr lang="en-US" sz="2400" dirty="0" smtClean="0"/>
              <a:t>Apparent advanced stage of decomposition</a:t>
            </a:r>
          </a:p>
          <a:p>
            <a:pPr lvl="1"/>
            <a:r>
              <a:rPr lang="en-US" sz="2400" dirty="0" smtClean="0"/>
              <a:t>Large areas of skin grotesquely peeled from arms and torso</a:t>
            </a:r>
          </a:p>
          <a:p>
            <a:pPr lvl="1"/>
            <a:r>
              <a:rPr lang="en-US" sz="2400" dirty="0" smtClean="0"/>
              <a:t>Overwhelming foul odor throughout apartment</a:t>
            </a:r>
          </a:p>
          <a:p>
            <a:r>
              <a:rPr lang="en-US" sz="3200" dirty="0" smtClean="0"/>
              <a:t>Coroner contacted to remove body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kes HIPAA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E9B03"/>
      </a:accent1>
      <a:accent2>
        <a:srgbClr val="FF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Mikes HIPAA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Monotype Sorts" charset="2"/>
          <a:buChar char="l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Monotype Sorts" charset="2"/>
          <a:buChar char="l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ikes HIPA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es HIPA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es HIPA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es HIPA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es HIPA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es HIPA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es HIPA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es HIPA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es HIPA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es HIPA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es HIPA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es HIPA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HIPAA-FireChiefs</Template>
  <TotalTime>310</TotalTime>
  <Words>1137</Words>
  <Application>Microsoft Office PowerPoint</Application>
  <PresentationFormat>On-screen Show (4:3)</PresentationFormat>
  <Paragraphs>199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Mikes HIPAA</vt:lpstr>
      <vt:lpstr>1_Soaring</vt:lpstr>
      <vt:lpstr>Acrobat Document</vt:lpstr>
      <vt:lpstr>When is Dead Really Dead?</vt:lpstr>
      <vt:lpstr>Disclosures</vt:lpstr>
      <vt:lpstr>Not Suitable for Small Children</vt:lpstr>
      <vt:lpstr>Slide 4</vt:lpstr>
      <vt:lpstr>Outline</vt:lpstr>
      <vt:lpstr>How many?</vt:lpstr>
      <vt:lpstr>Case # 1</vt:lpstr>
      <vt:lpstr>Case # 1 (continued…)</vt:lpstr>
      <vt:lpstr>Case #2</vt:lpstr>
      <vt:lpstr>Case #2 (continued…)</vt:lpstr>
      <vt:lpstr>Isolated Events?</vt:lpstr>
      <vt:lpstr>Death</vt:lpstr>
      <vt:lpstr>Formal Training</vt:lpstr>
      <vt:lpstr>What Do People Fear?</vt:lpstr>
      <vt:lpstr>Fear of live burial</vt:lpstr>
      <vt:lpstr>Premature Pronouncement</vt:lpstr>
      <vt:lpstr>1981:</vt:lpstr>
      <vt:lpstr>Why?</vt:lpstr>
      <vt:lpstr>Brain Death</vt:lpstr>
      <vt:lpstr>Who does EMS pronounce?</vt:lpstr>
      <vt:lpstr>Dead=irreversible cessation</vt:lpstr>
      <vt:lpstr>Appropriate Clinical Exam</vt:lpstr>
      <vt:lpstr>“Appropriate Clinical Exam”</vt:lpstr>
      <vt:lpstr>“Appropriate Clinical Exam”</vt:lpstr>
      <vt:lpstr>Death Traps: Red Flags</vt:lpstr>
      <vt:lpstr>Death Traps</vt:lpstr>
      <vt:lpstr>Death Traps</vt:lpstr>
      <vt:lpstr>Left Ventricular Assist Systems</vt:lpstr>
      <vt:lpstr>Centrifugal LVAS</vt:lpstr>
      <vt:lpstr>Irreversibility….</vt:lpstr>
      <vt:lpstr>the Lazarus Phenomonem </vt:lpstr>
      <vt:lpstr>AR: Is He Dead Jim?</vt:lpstr>
      <vt:lpstr>Death Documentation</vt:lpstr>
      <vt:lpstr>Clinical Exam for Death</vt:lpstr>
      <vt:lpstr>Death Documentation</vt:lpstr>
      <vt:lpstr>Employ every available tool</vt:lpstr>
      <vt:lpstr>Death Traps</vt:lpstr>
    </vt:vector>
  </TitlesOfParts>
  <Company>Saratoga County 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is Dead Really Dead?</dc:title>
  <dc:creator>Mike McEvoy</dc:creator>
  <cp:lastModifiedBy>Mike McEvoy</cp:lastModifiedBy>
  <cp:revision>11</cp:revision>
  <dcterms:created xsi:type="dcterms:W3CDTF">2004-05-01T13:53:04Z</dcterms:created>
  <dcterms:modified xsi:type="dcterms:W3CDTF">2010-09-29T11:43:16Z</dcterms:modified>
</cp:coreProperties>
</file>